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5"/>
  </p:notesMasterIdLst>
  <p:handoutMasterIdLst>
    <p:handoutMasterId r:id="rId56"/>
  </p:handoutMasterIdLst>
  <p:sldIdLst>
    <p:sldId id="341" r:id="rId3"/>
    <p:sldId id="387" r:id="rId4"/>
    <p:sldId id="442" r:id="rId5"/>
    <p:sldId id="388" r:id="rId6"/>
    <p:sldId id="389" r:id="rId7"/>
    <p:sldId id="390" r:id="rId8"/>
    <p:sldId id="392" r:id="rId9"/>
    <p:sldId id="393" r:id="rId10"/>
    <p:sldId id="394" r:id="rId11"/>
    <p:sldId id="395" r:id="rId12"/>
    <p:sldId id="396" r:id="rId13"/>
    <p:sldId id="397" r:id="rId14"/>
    <p:sldId id="398" r:id="rId15"/>
    <p:sldId id="399" r:id="rId16"/>
    <p:sldId id="400" r:id="rId17"/>
    <p:sldId id="402" r:id="rId18"/>
    <p:sldId id="403" r:id="rId19"/>
    <p:sldId id="404" r:id="rId20"/>
    <p:sldId id="405" r:id="rId21"/>
    <p:sldId id="406" r:id="rId22"/>
    <p:sldId id="407" r:id="rId23"/>
    <p:sldId id="408" r:id="rId24"/>
    <p:sldId id="410" r:id="rId25"/>
    <p:sldId id="411" r:id="rId26"/>
    <p:sldId id="412" r:id="rId27"/>
    <p:sldId id="413" r:id="rId28"/>
    <p:sldId id="414" r:id="rId29"/>
    <p:sldId id="415" r:id="rId30"/>
    <p:sldId id="416" r:id="rId31"/>
    <p:sldId id="358" r:id="rId32"/>
    <p:sldId id="417" r:id="rId33"/>
    <p:sldId id="418" r:id="rId34"/>
    <p:sldId id="419" r:id="rId35"/>
    <p:sldId id="420" r:id="rId36"/>
    <p:sldId id="421" r:id="rId37"/>
    <p:sldId id="422" r:id="rId38"/>
    <p:sldId id="423" r:id="rId39"/>
    <p:sldId id="425" r:id="rId40"/>
    <p:sldId id="426" r:id="rId41"/>
    <p:sldId id="427" r:id="rId42"/>
    <p:sldId id="428" r:id="rId43"/>
    <p:sldId id="429" r:id="rId44"/>
    <p:sldId id="430" r:id="rId45"/>
    <p:sldId id="431" r:id="rId46"/>
    <p:sldId id="432" r:id="rId47"/>
    <p:sldId id="433" r:id="rId48"/>
    <p:sldId id="435" r:id="rId49"/>
    <p:sldId id="437" r:id="rId50"/>
    <p:sldId id="343" r:id="rId51"/>
    <p:sldId id="438" r:id="rId52"/>
    <p:sldId id="441" r:id="rId53"/>
    <p:sldId id="440"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341"/>
            <p14:sldId id="387"/>
            <p14:sldId id="442"/>
            <p14:sldId id="388"/>
            <p14:sldId id="389"/>
            <p14:sldId id="390"/>
            <p14:sldId id="392"/>
            <p14:sldId id="393"/>
            <p14:sldId id="394"/>
            <p14:sldId id="395"/>
            <p14:sldId id="396"/>
            <p14:sldId id="397"/>
            <p14:sldId id="398"/>
            <p14:sldId id="399"/>
            <p14:sldId id="400"/>
            <p14:sldId id="402"/>
            <p14:sldId id="403"/>
            <p14:sldId id="404"/>
            <p14:sldId id="405"/>
            <p14:sldId id="406"/>
            <p14:sldId id="407"/>
            <p14:sldId id="408"/>
            <p14:sldId id="410"/>
            <p14:sldId id="411"/>
            <p14:sldId id="412"/>
            <p14:sldId id="413"/>
            <p14:sldId id="414"/>
            <p14:sldId id="415"/>
            <p14:sldId id="416"/>
            <p14:sldId id="358"/>
            <p14:sldId id="417"/>
            <p14:sldId id="418"/>
            <p14:sldId id="419"/>
            <p14:sldId id="420"/>
            <p14:sldId id="421"/>
            <p14:sldId id="422"/>
            <p14:sldId id="423"/>
            <p14:sldId id="425"/>
            <p14:sldId id="426"/>
            <p14:sldId id="427"/>
            <p14:sldId id="428"/>
            <p14:sldId id="429"/>
            <p14:sldId id="430"/>
            <p14:sldId id="431"/>
            <p14:sldId id="432"/>
            <p14:sldId id="433"/>
            <p14:sldId id="435"/>
            <p14:sldId id="437"/>
            <p14:sldId id="343"/>
            <p14:sldId id="438"/>
            <p14:sldId id="441"/>
            <p14:sldId id="44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8619"/>
    <a:srgbClr val="EDDA4D"/>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07" autoAdjust="0"/>
    <p:restoredTop sz="89825" autoAdjust="0"/>
  </p:normalViewPr>
  <p:slideViewPr>
    <p:cSldViewPr snapToObjects="1">
      <p:cViewPr varScale="1">
        <p:scale>
          <a:sx n="90" d="100"/>
          <a:sy n="90" d="100"/>
        </p:scale>
        <p:origin x="-1536" y="-104"/>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3C3A80-5F73-1943-8D6B-8575ED5CF2A5}" type="datetimeFigureOut">
              <a:rPr lang="en-US" smtClean="0"/>
              <a:pPr/>
              <a:t>4/11/12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526FE2-0BE2-6F46-ADE0-5AC9B2B78E0C}" type="slidenum">
              <a:rPr lang="en-US" smtClean="0"/>
              <a:pPr/>
              <a:t>‹#›</a:t>
            </a:fld>
            <a:endParaRPr lang="en-US"/>
          </a:p>
        </p:txBody>
      </p:sp>
    </p:spTree>
    <p:extLst>
      <p:ext uri="{BB962C8B-B14F-4D97-AF65-F5344CB8AC3E}">
        <p14:creationId xmlns:p14="http://schemas.microsoft.com/office/powerpoint/2010/main" val="4167466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4/11/12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3034680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worry?</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worry?</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worry?</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worry?</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worry?</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worry?</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9</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worry?</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worry?</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worry?</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31</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Top – prickly lettuce (resistant</a:t>
            </a:r>
            <a:r>
              <a:rPr lang="en-US" baseline="0" dirty="0" smtClean="0"/>
              <a:t> to </a:t>
            </a:r>
            <a:r>
              <a:rPr lang="en-US" baseline="0" dirty="0" err="1" smtClean="0"/>
              <a:t>dicamba</a:t>
            </a:r>
            <a:r>
              <a:rPr lang="en-US" baseline="0" dirty="0" smtClean="0"/>
              <a:t> 2-4,D (Washington)</a:t>
            </a:r>
          </a:p>
          <a:p>
            <a:r>
              <a:rPr lang="en-US" baseline="0" dirty="0" smtClean="0"/>
              <a:t>Bottom – </a:t>
            </a:r>
            <a:r>
              <a:rPr lang="en-US" baseline="0" dirty="0" err="1" smtClean="0"/>
              <a:t>Kochia</a:t>
            </a:r>
            <a:r>
              <a:rPr lang="en-US" baseline="0" dirty="0" smtClean="0"/>
              <a:t> (resistant to </a:t>
            </a:r>
            <a:r>
              <a:rPr lang="en-US" baseline="0" dirty="0" err="1" smtClean="0"/>
              <a:t>dicamba</a:t>
            </a:r>
            <a:r>
              <a:rPr lang="en-US" baseline="0" dirty="0" smtClean="0"/>
              <a:t> (Idaho)</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Top – prickly lettuce (resistant</a:t>
            </a:r>
            <a:r>
              <a:rPr lang="en-US" baseline="0" dirty="0" smtClean="0"/>
              <a:t> to </a:t>
            </a:r>
            <a:r>
              <a:rPr lang="en-US" baseline="0" dirty="0" err="1" smtClean="0"/>
              <a:t>dicamba</a:t>
            </a:r>
            <a:r>
              <a:rPr lang="en-US" baseline="0" dirty="0" smtClean="0"/>
              <a:t> 2-4,D (Washington)</a:t>
            </a:r>
          </a:p>
          <a:p>
            <a:r>
              <a:rPr lang="en-US" baseline="0" dirty="0" smtClean="0"/>
              <a:t>Bottom – </a:t>
            </a:r>
            <a:r>
              <a:rPr lang="en-US" baseline="0" dirty="0" err="1" smtClean="0"/>
              <a:t>Kochia</a:t>
            </a:r>
            <a:r>
              <a:rPr lang="en-US" baseline="0" dirty="0" smtClean="0"/>
              <a:t> (resistant to </a:t>
            </a:r>
            <a:r>
              <a:rPr lang="en-US" baseline="0" dirty="0" err="1" smtClean="0"/>
              <a:t>dicamba</a:t>
            </a:r>
            <a:r>
              <a:rPr lang="en-US" baseline="0" dirty="0" smtClean="0"/>
              <a:t> (Idaho)</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35</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36</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37</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38</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39</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40</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41</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42</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43</a:t>
            </a:fld>
            <a:endParaRPr lang="en-US"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44</a:t>
            </a:fld>
            <a:endParaRPr lang="en-US"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45</a:t>
            </a:fld>
            <a:endParaRPr 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Both corn and soybeans have been plagued by a series of new pathogen and soil micronutrient-related problems caused by changes in soil microbial communities in fields sprayed multiple times with glyphosate. </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46</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Both corn and soybeans have been plagued by a series of new pathogen and soil micronutrient-related problems caused by changes in soil microbial communities in fields sprayed multiple times with glyphosate. </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47</a:t>
            </a:fld>
            <a:endParaRPr lang="en-US" dirty="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Both corn and soybeans have been plagued by a series of new pathogen and soil micronutrient-related problems caused by changes in soil microbial communities in fields sprayed multiple times with glyphosate. </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48</a:t>
            </a:fld>
            <a:endParaRPr lang="en-US" dirty="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49</a:t>
            </a:fld>
            <a:endParaRPr lang="en-US" dirty="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50</a:t>
            </a:fld>
            <a:endParaRPr lang="en-US"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51</a:t>
            </a:fld>
            <a:endParaRPr lang="en-US"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52</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16</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10.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 Id="rId3" Type="http://schemas.openxmlformats.org/officeDocument/2006/relationships/image" Target="../media/image1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4/11/12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pic>
        <p:nvPicPr>
          <p:cNvPr id="13" name="Picture 12" descr="iStock_000004763871Small_spinach2.jpg"/>
          <p:cNvPicPr>
            <a:picLocks noChangeAspect="1"/>
          </p:cNvPicPr>
          <p:nvPr userDrawn="1"/>
        </p:nvPicPr>
        <p:blipFill>
          <a:blip r:embed="rId6" cstate="print"/>
          <a:stretch>
            <a:fillRect/>
          </a:stretch>
        </p:blipFill>
        <p:spPr>
          <a:xfrm>
            <a:off x="6349228" y="5105400"/>
            <a:ext cx="2794772" cy="1752600"/>
          </a:xfrm>
          <a:prstGeom prst="rect">
            <a:avLst/>
          </a:prstGeom>
        </p:spPr>
      </p:pic>
      <p:pic>
        <p:nvPicPr>
          <p:cNvPr id="16" name="Picture 15" descr="iStock_000004763871Small_spinach2.jpg"/>
          <p:cNvPicPr>
            <a:picLocks noChangeAspect="1"/>
          </p:cNvPicPr>
          <p:nvPr userDrawn="1"/>
        </p:nvPicPr>
        <p:blipFill>
          <a:blip r:embed="rId7" cstate="print"/>
          <a:stretch>
            <a:fillRect/>
          </a:stretch>
        </p:blipFill>
        <p:spPr>
          <a:xfrm>
            <a:off x="3657600" y="5105400"/>
            <a:ext cx="2718572" cy="1752600"/>
          </a:xfrm>
          <a:prstGeom prst="rect">
            <a:avLst/>
          </a:prstGeom>
        </p:spPr>
      </p:pic>
      <p:pic>
        <p:nvPicPr>
          <p:cNvPr id="17" name="Picture 16" descr="iStock_000004763871Small_spinach2.jpg"/>
          <p:cNvPicPr>
            <a:picLocks noChangeAspect="1"/>
          </p:cNvPicPr>
          <p:nvPr userDrawn="1"/>
        </p:nvPicPr>
        <p:blipFill>
          <a:blip r:embed="rId6" cstate="print"/>
          <a:stretch>
            <a:fillRect/>
          </a:stretch>
        </p:blipFill>
        <p:spPr>
          <a:xfrm>
            <a:off x="990600" y="5105400"/>
            <a:ext cx="2794772" cy="1752600"/>
          </a:xfrm>
          <a:prstGeom prst="rect">
            <a:avLst/>
          </a:prstGeom>
        </p:spPr>
      </p:pic>
      <p:pic>
        <p:nvPicPr>
          <p:cNvPr id="18" name="Picture 17" descr="iStock_000004763871Small_spinach2.jpg"/>
          <p:cNvPicPr>
            <a:picLocks noChangeAspect="1"/>
          </p:cNvPicPr>
          <p:nvPr userDrawn="1"/>
        </p:nvPicPr>
        <p:blipFill>
          <a:blip r:embed="rId8" cstate="print"/>
          <a:srcRect l="62162"/>
          <a:stretch>
            <a:fillRect/>
          </a:stretch>
        </p:blipFill>
        <p:spPr>
          <a:xfrm>
            <a:off x="0" y="5105400"/>
            <a:ext cx="1066800" cy="17526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xmlns:p14="http://schemas.microsoft.com/office/powerpoint/2010/mai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4/11/12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4/11/12</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4/11/12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4/11/12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58050E-B668-4FA7-85AD-C750C80A6E9B}" type="datetimeFigureOut">
              <a:rPr lang="en-US" smtClean="0"/>
              <a:pPr/>
              <a:t>4/11/12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4/11/12</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4/11/12</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4/11/12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4/11/12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4/11/12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8" name="Date Placeholder 7"/>
          <p:cNvSpPr>
            <a:spLocks noGrp="1"/>
          </p:cNvSpPr>
          <p:nvPr>
            <p:ph type="dt" sz="half" idx="15"/>
          </p:nvPr>
        </p:nvSpPr>
        <p:spPr/>
        <p:txBody>
          <a:bodyPr/>
          <a:lstStyle/>
          <a:p>
            <a:fld id="{A258050E-B668-4FA7-85AD-C750C80A6E9B}" type="datetimeFigureOut">
              <a:rPr lang="en-US" smtClean="0"/>
              <a:pPr/>
              <a:t>4/11/12</a:t>
            </a:fld>
            <a:endParaRPr lang="en-US" dirty="0"/>
          </a:p>
        </p:txBody>
      </p:sp>
      <p:sp>
        <p:nvSpPr>
          <p:cNvPr id="11" name="Slide Number Placeholder 10"/>
          <p:cNvSpPr>
            <a:spLocks noGrp="1"/>
          </p:cNvSpPr>
          <p:nvPr>
            <p:ph type="sldNum" sz="quarter" idx="16"/>
          </p:nvPr>
        </p:nvSpPr>
        <p:spPr/>
        <p:txBody>
          <a:bodyPr/>
          <a:lstStyle/>
          <a:p>
            <a:fld id="{240D5ECE-8B49-45CD-BE81-EF81920D1969}" type="slidenum">
              <a:rPr lang="en-US" smtClean="0"/>
              <a:pPr/>
              <a:t>‹#›</a:t>
            </a:fld>
            <a:endParaRPr lang="en-US" dirty="0"/>
          </a:p>
        </p:txBody>
      </p:sp>
      <p:sp>
        <p:nvSpPr>
          <p:cNvPr id="12" name="Footer Placeholder 11"/>
          <p:cNvSpPr>
            <a:spLocks noGrp="1"/>
          </p:cNvSpPr>
          <p:nvPr>
            <p:ph type="ftr" sz="quarter" idx="17"/>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810000" y="5334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4/11/12</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4/11/12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77" r:id="rId14"/>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emf"/><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wmf"/><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g"/><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 Id="rId3" Type="http://schemas.openxmlformats.org/officeDocument/2006/relationships/image" Target="../media/image3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image" Target="../media/image35.jpeg"/></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g"/><Relationship Id="rId1" Type="http://schemas.openxmlformats.org/officeDocument/2006/relationships/slideLayout" Target="../slideLayouts/slideLayout9.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www.saveourcrops.org/" TargetMode="External"/><Relationship Id="rId4" Type="http://schemas.openxmlformats.org/officeDocument/2006/relationships/hyperlink" Target="http://saveourcrops.org/" TargetMode="External"/><Relationship Id="rId5" Type="http://schemas.openxmlformats.org/officeDocument/2006/relationships/image" Target="../media/image38.jpeg"/><Relationship Id="rId1" Type="http://schemas.openxmlformats.org/officeDocument/2006/relationships/slideLayout" Target="../slideLayouts/slideLayout9.xml"/><Relationship Id="rId2"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 Id="rId3" Type="http://schemas.openxmlformats.org/officeDocument/2006/relationships/image" Target="../media/image3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 Id="rId3" Type="http://schemas.openxmlformats.org/officeDocument/2006/relationships/image" Target="../media/image4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 Id="rId3" Type="http://schemas.openxmlformats.org/officeDocument/2006/relationships/image" Target="../media/image4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 Id="rId3" Type="http://schemas.openxmlformats.org/officeDocument/2006/relationships/image" Target="../media/image4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 Id="rId3" Type="http://schemas.openxmlformats.org/officeDocument/2006/relationships/image" Target="../media/image4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 Id="rId3" Type="http://schemas.openxmlformats.org/officeDocument/2006/relationships/image" Target="../media/image4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 Id="rId3" Type="http://schemas.openxmlformats.org/officeDocument/2006/relationships/image" Target="../media/image4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 Id="rId3" Type="http://schemas.openxmlformats.org/officeDocument/2006/relationships/image" Target="../media/image4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581400" y="0"/>
            <a:ext cx="5562600" cy="2732689"/>
          </a:xfrm>
        </p:spPr>
        <p:txBody>
          <a:bodyPr>
            <a:noAutofit/>
          </a:bodyPr>
          <a:lstStyle/>
          <a:p>
            <a:pPr algn="ctr">
              <a:lnSpc>
                <a:spcPts val="2100"/>
              </a:lnSpc>
            </a:pPr>
            <a:r>
              <a:rPr lang="en-US" sz="1800" b="1" dirty="0" smtClean="0">
                <a:latin typeface="Century Gothic" pitchFamily="34" charset="0"/>
              </a:rPr>
              <a:t>Pesticides:  Domestic and International Perspectives from Science, </a:t>
            </a:r>
          </a:p>
          <a:p>
            <a:pPr algn="ctr">
              <a:lnSpc>
                <a:spcPts val="1900"/>
              </a:lnSpc>
            </a:pPr>
            <a:r>
              <a:rPr lang="en-US" sz="1800" b="1" dirty="0" smtClean="0">
                <a:latin typeface="Century Gothic" pitchFamily="34" charset="0"/>
              </a:rPr>
              <a:t>Law and Governance</a:t>
            </a:r>
          </a:p>
          <a:p>
            <a:pPr algn="ctr">
              <a:lnSpc>
                <a:spcPts val="1900"/>
              </a:lnSpc>
            </a:pPr>
            <a:r>
              <a:rPr lang="en-US" sz="1600" b="1" dirty="0" smtClean="0">
                <a:latin typeface="Century Gothic" pitchFamily="34" charset="0"/>
              </a:rPr>
              <a:t>Irvine, CA</a:t>
            </a:r>
          </a:p>
          <a:p>
            <a:pPr algn="ctr">
              <a:lnSpc>
                <a:spcPts val="1900"/>
              </a:lnSpc>
            </a:pPr>
            <a:r>
              <a:rPr lang="en-US" sz="1600" b="1" dirty="0" smtClean="0">
                <a:latin typeface="Century Gothic" pitchFamily="34" charset="0"/>
              </a:rPr>
              <a:t>April 12, 2012</a:t>
            </a:r>
          </a:p>
          <a:p>
            <a:pPr>
              <a:lnSpc>
                <a:spcPts val="1900"/>
              </a:lnSpc>
            </a:pPr>
            <a:endParaRPr lang="en-US" sz="1800" dirty="0">
              <a:latin typeface="Century Gothic" pitchFamily="34" charset="0"/>
            </a:endParaRPr>
          </a:p>
          <a:p>
            <a:pPr algn="l">
              <a:lnSpc>
                <a:spcPts val="1900"/>
              </a:lnSpc>
            </a:pPr>
            <a:r>
              <a:rPr lang="en-US" sz="1800" dirty="0" smtClean="0">
                <a:latin typeface="Century Gothic" pitchFamily="34" charset="0"/>
              </a:rPr>
              <a:t>      	     </a:t>
            </a:r>
            <a:r>
              <a:rPr lang="en-US" sz="2000" b="1" dirty="0" smtClean="0">
                <a:latin typeface="Century Gothic" pitchFamily="34" charset="0"/>
              </a:rPr>
              <a:t>Charles </a:t>
            </a:r>
            <a:r>
              <a:rPr lang="en-US" sz="2000" b="1" dirty="0">
                <a:latin typeface="Century Gothic" pitchFamily="34" charset="0"/>
              </a:rPr>
              <a:t>Benbrook, </a:t>
            </a:r>
            <a:r>
              <a:rPr lang="en-US" sz="2000" b="1" dirty="0" smtClean="0">
                <a:latin typeface="Century Gothic" pitchFamily="34" charset="0"/>
              </a:rPr>
              <a:t>PhD</a:t>
            </a:r>
            <a:endParaRPr lang="en-US" sz="1800" b="1" dirty="0" smtClean="0">
              <a:latin typeface="Century Gothic" pitchFamily="34" charset="0"/>
            </a:endParaRPr>
          </a:p>
          <a:p>
            <a:pPr algn="l">
              <a:lnSpc>
                <a:spcPts val="1900"/>
              </a:lnSpc>
            </a:pPr>
            <a:r>
              <a:rPr lang="en-US" sz="1600" b="1" dirty="0" smtClean="0">
                <a:latin typeface="Century Gothic" pitchFamily="34" charset="0"/>
              </a:rPr>
              <a:t>	   Adjunct </a:t>
            </a:r>
            <a:r>
              <a:rPr lang="en-US" sz="1600" b="1" dirty="0" smtClean="0">
                <a:latin typeface="Century Gothic" pitchFamily="34" charset="0"/>
              </a:rPr>
              <a:t>Faculty, Crop &amp; Soil Sciences, WSU</a:t>
            </a:r>
            <a:r>
              <a:rPr lang="en-US" sz="1600" b="1" dirty="0">
                <a:latin typeface="Century Gothic" pitchFamily="34" charset="0"/>
              </a:rPr>
              <a:t/>
            </a:r>
            <a:br>
              <a:rPr lang="en-US" sz="1600" b="1" dirty="0">
                <a:latin typeface="Century Gothic" pitchFamily="34" charset="0"/>
              </a:rPr>
            </a:br>
            <a:r>
              <a:rPr lang="en-US" sz="1600" b="1" dirty="0" smtClean="0">
                <a:latin typeface="Century Gothic" pitchFamily="34" charset="0"/>
              </a:rPr>
              <a:t>    </a:t>
            </a:r>
            <a:r>
              <a:rPr lang="en-US" sz="1600" b="1" dirty="0" smtClean="0">
                <a:latin typeface="Century Gothic" pitchFamily="34" charset="0"/>
              </a:rPr>
              <a:t>	Chief </a:t>
            </a:r>
            <a:r>
              <a:rPr lang="en-US" sz="1600" b="1" dirty="0">
                <a:latin typeface="Century Gothic" pitchFamily="34" charset="0"/>
              </a:rPr>
              <a:t>Scientist, The Organic </a:t>
            </a:r>
            <a:r>
              <a:rPr lang="en-US" sz="1600" b="1" dirty="0" smtClean="0">
                <a:latin typeface="Century Gothic" pitchFamily="34" charset="0"/>
              </a:rPr>
              <a:t>Center</a:t>
            </a:r>
          </a:p>
        </p:txBody>
      </p:sp>
      <p:sp>
        <p:nvSpPr>
          <p:cNvPr id="5" name="Title 4"/>
          <p:cNvSpPr>
            <a:spLocks noGrp="1"/>
          </p:cNvSpPr>
          <p:nvPr>
            <p:ph type="title"/>
          </p:nvPr>
        </p:nvSpPr>
        <p:spPr>
          <a:xfrm>
            <a:off x="232720" y="3429000"/>
            <a:ext cx="7429500" cy="1066800"/>
          </a:xfrm>
        </p:spPr>
        <p:txBody>
          <a:bodyPr>
            <a:noAutofit/>
          </a:bodyPr>
          <a:lstStyle/>
          <a:p>
            <a:pPr algn="l"/>
            <a:r>
              <a:rPr lang="en-US" sz="3200" cap="all" dirty="0" smtClean="0">
                <a:latin typeface="Century Gothic" pitchFamily="34" charset="0"/>
              </a:rPr>
              <a:t>The Good, the Bad and the ugly: </a:t>
            </a:r>
            <a:r>
              <a:rPr lang="en-US" sz="2600" cap="all" dirty="0" smtClean="0">
                <a:latin typeface="Century Gothic" pitchFamily="34" charset="0"/>
              </a:rPr>
              <a:t>impacts of GE Crops in the united states</a:t>
            </a:r>
            <a:endParaRPr lang="en-US" sz="2600" b="0" cap="all" dirty="0">
              <a:latin typeface="Century Gothic" pitchFamily="34" charset="0"/>
            </a:endParaRPr>
          </a:p>
        </p:txBody>
      </p:sp>
      <p:pic>
        <p:nvPicPr>
          <p:cNvPr id="61442" name="Picture 2" descr="Click on thumbnail to zoom in."/>
          <p:cNvPicPr>
            <a:picLocks noChangeAspect="1" noChangeArrowheads="1"/>
          </p:cNvPicPr>
          <p:nvPr/>
        </p:nvPicPr>
        <p:blipFill>
          <a:blip r:embed="rId4" cstate="print"/>
          <a:srcRect t="22099"/>
          <a:stretch>
            <a:fillRect/>
          </a:stretch>
        </p:blipFill>
        <p:spPr bwMode="auto">
          <a:xfrm rot="10800000">
            <a:off x="0" y="5514977"/>
            <a:ext cx="2598264" cy="1343025"/>
          </a:xfrm>
          <a:prstGeom prst="rect">
            <a:avLst/>
          </a:prstGeom>
          <a:noFill/>
        </p:spPr>
      </p:pic>
      <p:pic>
        <p:nvPicPr>
          <p:cNvPr id="10" name="Picture 2" descr="Click on thumbnail to zoom in."/>
          <p:cNvPicPr>
            <a:picLocks noChangeAspect="1" noChangeArrowheads="1"/>
          </p:cNvPicPr>
          <p:nvPr/>
        </p:nvPicPr>
        <p:blipFill>
          <a:blip r:embed="rId4" cstate="print"/>
          <a:srcRect t="22099"/>
          <a:stretch>
            <a:fillRect/>
          </a:stretch>
        </p:blipFill>
        <p:spPr bwMode="auto">
          <a:xfrm rot="10800000">
            <a:off x="2598265" y="5514975"/>
            <a:ext cx="2598264" cy="1343025"/>
          </a:xfrm>
          <a:prstGeom prst="rect">
            <a:avLst/>
          </a:prstGeom>
          <a:noFill/>
        </p:spPr>
      </p:pic>
      <p:pic>
        <p:nvPicPr>
          <p:cNvPr id="11" name="Picture 2" descr="Click on thumbnail to zoom in."/>
          <p:cNvPicPr>
            <a:picLocks noChangeAspect="1" noChangeArrowheads="1"/>
          </p:cNvPicPr>
          <p:nvPr/>
        </p:nvPicPr>
        <p:blipFill>
          <a:blip r:embed="rId4" cstate="print"/>
          <a:srcRect t="22099"/>
          <a:stretch>
            <a:fillRect/>
          </a:stretch>
        </p:blipFill>
        <p:spPr bwMode="auto">
          <a:xfrm rot="10800000">
            <a:off x="3947471" y="5514978"/>
            <a:ext cx="2598264" cy="1343025"/>
          </a:xfrm>
          <a:prstGeom prst="rect">
            <a:avLst/>
          </a:prstGeom>
          <a:noFill/>
        </p:spPr>
      </p:pic>
      <p:pic>
        <p:nvPicPr>
          <p:cNvPr id="12" name="Picture 2" descr="Click on thumbnail to zoom in."/>
          <p:cNvPicPr>
            <a:picLocks noChangeAspect="1" noChangeArrowheads="1"/>
          </p:cNvPicPr>
          <p:nvPr/>
        </p:nvPicPr>
        <p:blipFill>
          <a:blip r:embed="rId4" cstate="print"/>
          <a:srcRect t="22099"/>
          <a:stretch>
            <a:fillRect/>
          </a:stretch>
        </p:blipFill>
        <p:spPr bwMode="auto">
          <a:xfrm rot="10800000">
            <a:off x="6545736" y="5514975"/>
            <a:ext cx="2598264" cy="134302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548640" y="685800"/>
            <a:ext cx="8183880" cy="2057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579120" y="838200"/>
            <a:ext cx="8153400" cy="1143000"/>
          </a:xfrm>
        </p:spPr>
        <p:txBody>
          <a:bodyPr anchor="t">
            <a:noAutofit/>
          </a:bodyPr>
          <a:lstStyle/>
          <a:p>
            <a:pPr algn="l"/>
            <a:r>
              <a:rPr lang="en-US" sz="2700" b="1" dirty="0" smtClean="0">
                <a:latin typeface="Century Gothic" pitchFamily="34" charset="0"/>
              </a:rPr>
              <a:t>Rapid </a:t>
            </a:r>
            <a:r>
              <a:rPr lang="en-US" sz="2700" b="1" dirty="0" smtClean="0">
                <a:latin typeface="Century Gothic" pitchFamily="34" charset="0"/>
              </a:rPr>
              <a:t>and unprecedented increases </a:t>
            </a:r>
            <a:r>
              <a:rPr lang="en-US" sz="2700" b="1" dirty="0" smtClean="0">
                <a:latin typeface="Century Gothic" pitchFamily="34" charset="0"/>
              </a:rPr>
              <a:t>in farmer’s seed costs, made possible by changes in intellectual property law and policy, and GE trait technology fees</a:t>
            </a:r>
            <a:endParaRPr lang="en-US" sz="2700" b="1" dirty="0">
              <a:latin typeface="Century Gothic"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94042394"/>
              </p:ext>
            </p:extLst>
          </p:nvPr>
        </p:nvGraphicFramePr>
        <p:xfrm>
          <a:off x="1676400" y="3090333"/>
          <a:ext cx="6096000" cy="1508760"/>
        </p:xfrm>
        <a:graphic>
          <a:graphicData uri="http://schemas.openxmlformats.org/drawingml/2006/table">
            <a:tbl>
              <a:tblPr firstRow="1" bandRow="1">
                <a:tableStyleId>{5C22544A-7EE6-4342-B048-85BDC9FD1C3A}</a:tableStyleId>
              </a:tblPr>
              <a:tblGrid>
                <a:gridCol w="990600"/>
                <a:gridCol w="2286000"/>
                <a:gridCol w="2819400"/>
              </a:tblGrid>
              <a:tr h="370840">
                <a:tc>
                  <a:txBody>
                    <a:bodyPr/>
                    <a:lstStyle/>
                    <a:p>
                      <a:endParaRPr lang="en-US" sz="2000" dirty="0">
                        <a:latin typeface="Century Gothic" pitchFamily="34" charset="0"/>
                      </a:endParaRPr>
                    </a:p>
                  </a:txBody>
                  <a:tcPr/>
                </a:tc>
                <a:tc>
                  <a:txBody>
                    <a:bodyPr/>
                    <a:lstStyle/>
                    <a:p>
                      <a:r>
                        <a:rPr lang="en-US" sz="2000" dirty="0" smtClean="0">
                          <a:latin typeface="Century Gothic" pitchFamily="34" charset="0"/>
                        </a:rPr>
                        <a:t>Corn Seed</a:t>
                      </a:r>
                      <a:endParaRPr lang="en-US" sz="2000" dirty="0">
                        <a:latin typeface="Century Gothic" pitchFamily="34" charset="0"/>
                      </a:endParaRPr>
                    </a:p>
                  </a:txBody>
                  <a:tcPr/>
                </a:tc>
                <a:tc>
                  <a:txBody>
                    <a:bodyPr/>
                    <a:lstStyle/>
                    <a:p>
                      <a:r>
                        <a:rPr lang="en-US" sz="2000" dirty="0" smtClean="0">
                          <a:latin typeface="Century Gothic" pitchFamily="34" charset="0"/>
                        </a:rPr>
                        <a:t>Soybean</a:t>
                      </a:r>
                      <a:r>
                        <a:rPr lang="en-US" sz="2000" baseline="0" dirty="0" smtClean="0">
                          <a:latin typeface="Century Gothic" pitchFamily="34" charset="0"/>
                        </a:rPr>
                        <a:t> Seed</a:t>
                      </a:r>
                      <a:endParaRPr lang="en-US" sz="2000" dirty="0">
                        <a:latin typeface="Century Gothic" pitchFamily="34" charset="0"/>
                      </a:endParaRPr>
                    </a:p>
                  </a:txBody>
                  <a:tcPr/>
                </a:tc>
              </a:tr>
              <a:tr h="370840">
                <a:tc>
                  <a:txBody>
                    <a:bodyPr/>
                    <a:lstStyle/>
                    <a:p>
                      <a:r>
                        <a:rPr lang="en-US" dirty="0" smtClean="0">
                          <a:latin typeface="Century Gothic" pitchFamily="34" charset="0"/>
                        </a:rPr>
                        <a:t>1980s</a:t>
                      </a:r>
                      <a:endParaRPr lang="en-US" dirty="0">
                        <a:latin typeface="Century Gothic" pitchFamily="34" charset="0"/>
                      </a:endParaRPr>
                    </a:p>
                  </a:txBody>
                  <a:tcPr/>
                </a:tc>
                <a:tc>
                  <a:txBody>
                    <a:bodyPr/>
                    <a:lstStyle/>
                    <a:p>
                      <a:r>
                        <a:rPr lang="en-US" dirty="0" smtClean="0">
                          <a:latin typeface="Century Gothic" pitchFamily="34" charset="0"/>
                        </a:rPr>
                        <a:t>$60 - $70 / bag</a:t>
                      </a:r>
                      <a:endParaRPr lang="en-US" dirty="0">
                        <a:latin typeface="Century Gothic" pitchFamily="34" charset="0"/>
                      </a:endParaRPr>
                    </a:p>
                  </a:txBody>
                  <a:tcPr/>
                </a:tc>
                <a:tc>
                  <a:txBody>
                    <a:bodyPr/>
                    <a:lstStyle/>
                    <a:p>
                      <a:r>
                        <a:rPr lang="en-US" dirty="0" smtClean="0">
                          <a:latin typeface="Century Gothic" pitchFamily="34" charset="0"/>
                        </a:rPr>
                        <a:t>$12.00 / bag</a:t>
                      </a:r>
                      <a:endParaRPr lang="en-US" dirty="0">
                        <a:latin typeface="Century Gothic" pitchFamily="34" charset="0"/>
                      </a:endParaRPr>
                    </a:p>
                  </a:txBody>
                  <a:tcPr/>
                </a:tc>
              </a:tr>
              <a:tr h="370840">
                <a:tc>
                  <a:txBody>
                    <a:bodyPr/>
                    <a:lstStyle/>
                    <a:p>
                      <a:r>
                        <a:rPr lang="en-US" dirty="0" smtClean="0">
                          <a:latin typeface="Century Gothic" pitchFamily="34" charset="0"/>
                        </a:rPr>
                        <a:t>1996</a:t>
                      </a:r>
                      <a:endParaRPr lang="en-US" dirty="0">
                        <a:latin typeface="Century Gothic" pitchFamily="34" charset="0"/>
                      </a:endParaRPr>
                    </a:p>
                  </a:txBody>
                  <a:tcPr/>
                </a:tc>
                <a:tc>
                  <a:txBody>
                    <a:bodyPr/>
                    <a:lstStyle/>
                    <a:p>
                      <a:r>
                        <a:rPr lang="en-US" dirty="0" smtClean="0">
                          <a:latin typeface="Century Gothic" pitchFamily="34" charset="0"/>
                        </a:rPr>
                        <a:t>$77.70 / bag</a:t>
                      </a:r>
                      <a:endParaRPr lang="en-US" dirty="0">
                        <a:latin typeface="Century Gothic" pitchFamily="34" charset="0"/>
                      </a:endParaRPr>
                    </a:p>
                  </a:txBody>
                  <a:tcPr/>
                </a:tc>
                <a:tc>
                  <a:txBody>
                    <a:bodyPr/>
                    <a:lstStyle/>
                    <a:p>
                      <a:r>
                        <a:rPr lang="en-US" dirty="0" smtClean="0">
                          <a:latin typeface="Century Gothic" pitchFamily="34" charset="0"/>
                        </a:rPr>
                        <a:t>$14.80 / bag</a:t>
                      </a:r>
                      <a:endParaRPr lang="en-US" dirty="0">
                        <a:latin typeface="Century Gothic" pitchFamily="34" charset="0"/>
                      </a:endParaRPr>
                    </a:p>
                  </a:txBody>
                  <a:tcPr/>
                </a:tc>
              </a:tr>
              <a:tr h="370840">
                <a:tc>
                  <a:txBody>
                    <a:bodyPr/>
                    <a:lstStyle/>
                    <a:p>
                      <a:r>
                        <a:rPr lang="en-US" dirty="0" smtClean="0">
                          <a:latin typeface="Century Gothic" pitchFamily="34" charset="0"/>
                        </a:rPr>
                        <a:t>Today</a:t>
                      </a:r>
                      <a:endParaRPr lang="en-US" dirty="0">
                        <a:latin typeface="Century Gothic" pitchFamily="34" charset="0"/>
                      </a:endParaRPr>
                    </a:p>
                  </a:txBody>
                  <a:tcPr/>
                </a:tc>
                <a:tc>
                  <a:txBody>
                    <a:bodyPr/>
                    <a:lstStyle/>
                    <a:p>
                      <a:r>
                        <a:rPr lang="en-US" dirty="0" smtClean="0">
                          <a:latin typeface="Century Gothic" pitchFamily="34" charset="0"/>
                        </a:rPr>
                        <a:t>$250 / bag</a:t>
                      </a:r>
                      <a:endParaRPr lang="en-US" dirty="0">
                        <a:latin typeface="Century Gothic" pitchFamily="34" charset="0"/>
                      </a:endParaRPr>
                    </a:p>
                  </a:txBody>
                  <a:tcPr/>
                </a:tc>
                <a:tc>
                  <a:txBody>
                    <a:bodyPr/>
                    <a:lstStyle/>
                    <a:p>
                      <a:r>
                        <a:rPr lang="en-US" dirty="0" smtClean="0">
                          <a:latin typeface="Century Gothic" pitchFamily="34" charset="0"/>
                        </a:rPr>
                        <a:t>~$45.00 - $60.00</a:t>
                      </a:r>
                      <a:r>
                        <a:rPr lang="en-US" baseline="0" dirty="0" smtClean="0">
                          <a:latin typeface="Century Gothic" pitchFamily="34" charset="0"/>
                        </a:rPr>
                        <a:t> / bag</a:t>
                      </a:r>
                      <a:endParaRPr lang="en-US" dirty="0">
                        <a:latin typeface="Century Gothic" pitchFamily="34" charset="0"/>
                      </a:endParaRPr>
                    </a:p>
                  </a:txBody>
                  <a:tcPr/>
                </a:tc>
              </a:tr>
            </a:tbl>
          </a:graphicData>
        </a:graphic>
      </p:graphicFrame>
      <p:sp>
        <p:nvSpPr>
          <p:cNvPr id="13" name="TextBox 12"/>
          <p:cNvSpPr txBox="1"/>
          <p:nvPr/>
        </p:nvSpPr>
        <p:spPr>
          <a:xfrm>
            <a:off x="1295400" y="4953000"/>
            <a:ext cx="6477000" cy="1323439"/>
          </a:xfrm>
          <a:prstGeom prst="rect">
            <a:avLst/>
          </a:prstGeom>
          <a:noFill/>
        </p:spPr>
        <p:txBody>
          <a:bodyPr wrap="square" rtlCol="0">
            <a:spAutoFit/>
          </a:bodyPr>
          <a:lstStyle/>
          <a:p>
            <a:r>
              <a:rPr lang="en-US" sz="2000" dirty="0" smtClean="0">
                <a:solidFill>
                  <a:schemeClr val="bg1"/>
                </a:solidFill>
                <a:latin typeface="Century Gothic" pitchFamily="34" charset="0"/>
              </a:rPr>
              <a:t>GE cotton seed costs </a:t>
            </a:r>
            <a:r>
              <a:rPr lang="en-US" sz="2000" dirty="0" smtClean="0">
                <a:solidFill>
                  <a:schemeClr val="bg1"/>
                </a:solidFill>
                <a:latin typeface="Century Gothic" pitchFamily="34" charset="0"/>
              </a:rPr>
              <a:t>have risen about </a:t>
            </a:r>
            <a:r>
              <a:rPr lang="en-US" sz="2000" b="1" i="1" dirty="0" smtClean="0">
                <a:solidFill>
                  <a:schemeClr val="bg1"/>
                </a:solidFill>
                <a:latin typeface="Century Gothic" pitchFamily="34" charset="0"/>
              </a:rPr>
              <a:t>six-fold </a:t>
            </a:r>
            <a:r>
              <a:rPr lang="en-US" sz="2000" dirty="0" smtClean="0">
                <a:solidFill>
                  <a:schemeClr val="bg1"/>
                </a:solidFill>
                <a:latin typeface="Century Gothic" pitchFamily="34" charset="0"/>
              </a:rPr>
              <a:t>since 1995.  </a:t>
            </a:r>
            <a:r>
              <a:rPr lang="en-US" sz="2000" dirty="0" smtClean="0">
                <a:solidFill>
                  <a:schemeClr val="bg1"/>
                </a:solidFill>
                <a:latin typeface="Century Gothic" pitchFamily="34" charset="0"/>
              </a:rPr>
              <a:t>GE  seed cost </a:t>
            </a:r>
            <a:r>
              <a:rPr lang="en-US" sz="2000" dirty="0" smtClean="0">
                <a:solidFill>
                  <a:schemeClr val="bg1"/>
                </a:solidFill>
                <a:latin typeface="Century Gothic" pitchFamily="34" charset="0"/>
              </a:rPr>
              <a:t>over 30% of expected gross cotton income per acre in 2010, </a:t>
            </a:r>
            <a:r>
              <a:rPr lang="en-US" sz="2000" dirty="0" smtClean="0">
                <a:solidFill>
                  <a:schemeClr val="bg1"/>
                </a:solidFill>
                <a:latin typeface="Century Gothic" pitchFamily="34" charset="0"/>
              </a:rPr>
              <a:t>compared to less </a:t>
            </a:r>
            <a:r>
              <a:rPr lang="en-US" sz="2000" dirty="0" smtClean="0">
                <a:solidFill>
                  <a:schemeClr val="bg1"/>
                </a:solidFill>
                <a:latin typeface="Century Gothic" pitchFamily="34" charset="0"/>
              </a:rPr>
              <a:t>than 5% of gross income in the pre-GE era.</a:t>
            </a:r>
            <a:endParaRPr lang="en-US" sz="2000" dirty="0">
              <a:solidFill>
                <a:schemeClr val="bg1"/>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548640" y="1104900"/>
            <a:ext cx="8183880" cy="14020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579120" y="1104900"/>
            <a:ext cx="8153400" cy="1143000"/>
          </a:xfrm>
        </p:spPr>
        <p:txBody>
          <a:bodyPr anchor="t">
            <a:noAutofit/>
          </a:bodyPr>
          <a:lstStyle/>
          <a:p>
            <a:pPr algn="l"/>
            <a:r>
              <a:rPr lang="en-US" sz="2700" b="1" dirty="0" smtClean="0">
                <a:latin typeface="Century Gothic" pitchFamily="34" charset="0"/>
              </a:rPr>
              <a:t>Shift in approximately 30% of historic net corn, soybean, and cotton income per </a:t>
            </a:r>
            <a:r>
              <a:rPr lang="en-US" sz="2700" b="1" dirty="0" smtClean="0">
                <a:latin typeface="Century Gothic" pitchFamily="34" charset="0"/>
              </a:rPr>
              <a:t>acre </a:t>
            </a:r>
            <a:r>
              <a:rPr lang="en-US" sz="2700" b="1" dirty="0" smtClean="0">
                <a:latin typeface="Century Gothic" pitchFamily="34" charset="0"/>
              </a:rPr>
              <a:t>from farmers to the seed-biotech-pesticide industry</a:t>
            </a:r>
            <a:endParaRPr lang="en-US" sz="2700" b="1" dirty="0">
              <a:latin typeface="Century Gothic" pitchFamily="34" charset="0"/>
            </a:endParaRPr>
          </a:p>
        </p:txBody>
      </p:sp>
      <p:sp>
        <p:nvSpPr>
          <p:cNvPr id="13" name="TextBox 12"/>
          <p:cNvSpPr txBox="1"/>
          <p:nvPr/>
        </p:nvSpPr>
        <p:spPr>
          <a:xfrm>
            <a:off x="1295400" y="3124200"/>
            <a:ext cx="6477000" cy="1015663"/>
          </a:xfrm>
          <a:prstGeom prst="rect">
            <a:avLst/>
          </a:prstGeom>
          <a:noFill/>
        </p:spPr>
        <p:txBody>
          <a:bodyPr wrap="square" rtlCol="0">
            <a:spAutoFit/>
          </a:bodyPr>
          <a:lstStyle/>
          <a:p>
            <a:r>
              <a:rPr lang="en-US" sz="2000" dirty="0" smtClean="0">
                <a:solidFill>
                  <a:schemeClr val="bg1"/>
                </a:solidFill>
                <a:latin typeface="Century Gothic" pitchFamily="34" charset="0"/>
              </a:rPr>
              <a:t>Historically high crop prices since </a:t>
            </a:r>
            <a:r>
              <a:rPr lang="en-US" sz="2000" dirty="0" smtClean="0">
                <a:solidFill>
                  <a:schemeClr val="bg1"/>
                </a:solidFill>
                <a:latin typeface="Century Gothic" pitchFamily="34" charset="0"/>
              </a:rPr>
              <a:t>2007 </a:t>
            </a:r>
            <a:r>
              <a:rPr lang="en-US" sz="2000" dirty="0" smtClean="0">
                <a:solidFill>
                  <a:schemeClr val="bg1"/>
                </a:solidFill>
                <a:latin typeface="Century Gothic" pitchFamily="34" charset="0"/>
              </a:rPr>
              <a:t>have softened the blow of rising costs of GE crop technology  </a:t>
            </a:r>
            <a:endParaRPr lang="en-US" sz="2000" dirty="0">
              <a:solidFill>
                <a:schemeClr val="bg1"/>
              </a:solidFill>
              <a:latin typeface="Century Gothic" pitchFamily="34" charset="0"/>
            </a:endParaRPr>
          </a:p>
        </p:txBody>
      </p:sp>
      <p:sp>
        <p:nvSpPr>
          <p:cNvPr id="8" name="Oval 7"/>
          <p:cNvSpPr/>
          <p:nvPr/>
        </p:nvSpPr>
        <p:spPr>
          <a:xfrm>
            <a:off x="6675120" y="3733800"/>
            <a:ext cx="2057400" cy="2057400"/>
          </a:xfrm>
          <a:prstGeom prst="ellipse">
            <a:avLst/>
          </a:prstGeom>
          <a:gradFill>
            <a:gsLst>
              <a:gs pos="0">
                <a:schemeClr val="bg1">
                  <a:lumMod val="95000"/>
                </a:schemeClr>
              </a:gs>
              <a:gs pos="50000">
                <a:schemeClr val="bg1">
                  <a:lumMod val="75000"/>
                </a:schemeClr>
              </a:gs>
              <a:gs pos="100000">
                <a:schemeClr val="tx1">
                  <a:lumMod val="65000"/>
                  <a:lumOff val="35000"/>
                </a:schemeClr>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9" name="Oval 8"/>
          <p:cNvSpPr/>
          <p:nvPr/>
        </p:nvSpPr>
        <p:spPr>
          <a:xfrm>
            <a:off x="6980664" y="3886200"/>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0" name="TextBox 9"/>
          <p:cNvSpPr txBox="1"/>
          <p:nvPr/>
        </p:nvSpPr>
        <p:spPr>
          <a:xfrm>
            <a:off x="7129998" y="3543443"/>
            <a:ext cx="1219200" cy="2400657"/>
          </a:xfrm>
          <a:prstGeom prst="rect">
            <a:avLst/>
          </a:prstGeom>
          <a:noFill/>
        </p:spPr>
        <p:txBody>
          <a:bodyPr wrap="square" rtlCol="0">
            <a:spAutoFit/>
          </a:bodyPr>
          <a:lstStyle/>
          <a:p>
            <a:r>
              <a:rPr lang="en-US" sz="15000" b="1" dirty="0" smtClean="0">
                <a:solidFill>
                  <a:prstClr val="white">
                    <a:lumMod val="65000"/>
                  </a:prstClr>
                </a:solidFill>
                <a:latin typeface="Georgia" pitchFamily="18" charset="0"/>
                <a:cs typeface="Arial" pitchFamily="34" charset="0"/>
              </a:rPr>
              <a:t>?</a:t>
            </a:r>
            <a:endParaRPr lang="en-US" sz="15000" b="1" dirty="0">
              <a:solidFill>
                <a:prstClr val="white">
                  <a:lumMod val="65000"/>
                </a:prstClr>
              </a:solidFill>
              <a:latin typeface="Georgia" pitchFamily="18" charset="0"/>
              <a:cs typeface="Arial" pitchFamily="34" charset="0"/>
            </a:endParaRPr>
          </a:p>
        </p:txBody>
      </p:sp>
      <p:sp>
        <p:nvSpPr>
          <p:cNvPr id="16" name="TextBox 15"/>
          <p:cNvSpPr txBox="1"/>
          <p:nvPr/>
        </p:nvSpPr>
        <p:spPr>
          <a:xfrm>
            <a:off x="1295400" y="4495800"/>
            <a:ext cx="5529798" cy="830997"/>
          </a:xfrm>
          <a:prstGeom prst="rect">
            <a:avLst/>
          </a:prstGeom>
          <a:noFill/>
        </p:spPr>
        <p:txBody>
          <a:bodyPr wrap="square" rtlCol="0">
            <a:spAutoFit/>
          </a:bodyPr>
          <a:lstStyle/>
          <a:p>
            <a:r>
              <a:rPr lang="en-US"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entury Gothic" pitchFamily="34" charset="0"/>
              </a:rPr>
              <a:t>What will happen when crop prices </a:t>
            </a:r>
          </a:p>
          <a:p>
            <a:r>
              <a:rPr lang="en-US" sz="2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entury Gothic" pitchFamily="34" charset="0"/>
              </a:rPr>
              <a:t>r</a:t>
            </a:r>
            <a:r>
              <a:rPr lang="en-US"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entury Gothic" pitchFamily="34" charset="0"/>
              </a:rPr>
              <a:t>eturn </a:t>
            </a:r>
            <a:r>
              <a:rPr lang="en-US"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entury Gothic" pitchFamily="34" charset="0"/>
              </a:rPr>
              <a:t>closer to historic norms</a:t>
            </a:r>
          </a:p>
        </p:txBody>
      </p:sp>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548640" y="685800"/>
            <a:ext cx="8183880" cy="18211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579120" y="914400"/>
            <a:ext cx="8153400" cy="1143000"/>
          </a:xfrm>
        </p:spPr>
        <p:txBody>
          <a:bodyPr anchor="t">
            <a:noAutofit/>
          </a:bodyPr>
          <a:lstStyle/>
          <a:p>
            <a:pPr algn="l"/>
            <a:r>
              <a:rPr lang="en-US" sz="2700" b="1" dirty="0" smtClean="0">
                <a:latin typeface="Century Gothic" pitchFamily="34" charset="0"/>
              </a:rPr>
              <a:t>Herbicide-tolerant </a:t>
            </a:r>
            <a:r>
              <a:rPr lang="en-US" sz="2700" b="1" dirty="0" smtClean="0">
                <a:latin typeface="Century Gothic" pitchFamily="34" charset="0"/>
              </a:rPr>
              <a:t>technology has dramatically </a:t>
            </a:r>
            <a:r>
              <a:rPr lang="en-US" sz="2700" b="1" dirty="0" smtClean="0">
                <a:latin typeface="Century Gothic" pitchFamily="34" charset="0"/>
              </a:rPr>
              <a:t>accelerated the emergence and spread of resistant </a:t>
            </a:r>
            <a:r>
              <a:rPr lang="en-US" sz="2700" b="1" dirty="0" smtClean="0">
                <a:latin typeface="Century Gothic" pitchFamily="34" charset="0"/>
              </a:rPr>
              <a:t>weeds</a:t>
            </a:r>
            <a:endParaRPr lang="en-US" sz="2700" b="1" dirty="0">
              <a:latin typeface="Century Gothic" pitchFamily="34" charset="0"/>
            </a:endParaRPr>
          </a:p>
        </p:txBody>
      </p:sp>
      <p:sp>
        <p:nvSpPr>
          <p:cNvPr id="13" name="TextBox 12"/>
          <p:cNvSpPr txBox="1"/>
          <p:nvPr/>
        </p:nvSpPr>
        <p:spPr>
          <a:xfrm>
            <a:off x="1295400" y="2895601"/>
            <a:ext cx="6477000" cy="3170099"/>
          </a:xfrm>
          <a:prstGeom prst="rect">
            <a:avLst/>
          </a:prstGeom>
          <a:noFill/>
        </p:spPr>
        <p:txBody>
          <a:bodyPr wrap="square" rtlCol="0">
            <a:spAutoFit/>
          </a:bodyPr>
          <a:lstStyle/>
          <a:p>
            <a:pPr>
              <a:buFont typeface="Arial" pitchFamily="34" charset="0"/>
              <a:buChar char="•"/>
            </a:pPr>
            <a:r>
              <a:rPr lang="en-US" sz="2000" dirty="0" smtClean="0">
                <a:solidFill>
                  <a:schemeClr val="bg1"/>
                </a:solidFill>
                <a:latin typeface="Century Gothic" pitchFamily="34" charset="0"/>
              </a:rPr>
              <a:t>   Over 14 million acres in the U.S. are now infested with herbicide-resistant weeds</a:t>
            </a:r>
          </a:p>
          <a:p>
            <a:pPr>
              <a:buFont typeface="Arial" pitchFamily="34" charset="0"/>
              <a:buChar char="•"/>
            </a:pPr>
            <a:endParaRPr lang="en-US" sz="2000" dirty="0" smtClean="0">
              <a:solidFill>
                <a:schemeClr val="bg1"/>
              </a:solidFill>
              <a:latin typeface="Century Gothic" pitchFamily="34" charset="0"/>
            </a:endParaRPr>
          </a:p>
          <a:p>
            <a:pPr>
              <a:buFont typeface="Arial" pitchFamily="34" charset="0"/>
              <a:buChar char="•"/>
            </a:pPr>
            <a:r>
              <a:rPr lang="en-US" sz="2000" dirty="0" smtClean="0">
                <a:solidFill>
                  <a:schemeClr val="bg1"/>
                </a:solidFill>
                <a:latin typeface="Century Gothic" pitchFamily="34" charset="0"/>
              </a:rPr>
              <a:t>  </a:t>
            </a:r>
            <a:r>
              <a:rPr lang="en-US" sz="2000" dirty="0" smtClean="0">
                <a:solidFill>
                  <a:schemeClr val="bg1"/>
                </a:solidFill>
                <a:latin typeface="Century Gothic" pitchFamily="34" charset="0"/>
              </a:rPr>
              <a:t>22 </a:t>
            </a:r>
            <a:r>
              <a:rPr lang="en-US" sz="2000" dirty="0" smtClean="0">
                <a:solidFill>
                  <a:schemeClr val="bg1"/>
                </a:solidFill>
                <a:latin typeface="Century Gothic" pitchFamily="34" charset="0"/>
              </a:rPr>
              <a:t>weeds now resistant to glyphosate, and more than a dozen now pose an economic threat to U.S. farmers</a:t>
            </a:r>
          </a:p>
          <a:p>
            <a:pPr>
              <a:buFont typeface="Arial" pitchFamily="34" charset="0"/>
              <a:buChar char="•"/>
            </a:pPr>
            <a:endParaRPr lang="en-US" sz="2000" dirty="0" smtClean="0">
              <a:solidFill>
                <a:schemeClr val="bg1"/>
              </a:solidFill>
              <a:latin typeface="Century Gothic" pitchFamily="34" charset="0"/>
            </a:endParaRPr>
          </a:p>
          <a:p>
            <a:pPr>
              <a:buFont typeface="Arial" pitchFamily="34" charset="0"/>
              <a:buChar char="•"/>
            </a:pPr>
            <a:r>
              <a:rPr lang="en-US" sz="2000" dirty="0" smtClean="0">
                <a:solidFill>
                  <a:schemeClr val="bg1"/>
                </a:solidFill>
                <a:latin typeface="Century Gothic" pitchFamily="34" charset="0"/>
              </a:rPr>
              <a:t>  Some weeds have evolved resistance via two or more mechanisms of </a:t>
            </a:r>
            <a:r>
              <a:rPr lang="en-US" sz="2000" dirty="0" smtClean="0">
                <a:solidFill>
                  <a:schemeClr val="bg1"/>
                </a:solidFill>
                <a:latin typeface="Century Gothic" pitchFamily="34" charset="0"/>
              </a:rPr>
              <a:t>resistance!!</a:t>
            </a:r>
            <a:endParaRPr lang="en-US" sz="2000" dirty="0" smtClean="0">
              <a:solidFill>
                <a:schemeClr val="bg1"/>
              </a:solidFill>
              <a:latin typeface="Century Gothic" pitchFamily="34" charset="0"/>
            </a:endParaRPr>
          </a:p>
          <a:p>
            <a:endParaRPr lang="en-US" sz="2000" dirty="0" smtClean="0">
              <a:solidFill>
                <a:schemeClr val="bg1"/>
              </a:solidFill>
              <a:latin typeface="Century Gothic" pitchFamily="34" charset="0"/>
            </a:endParaRPr>
          </a:p>
        </p:txBody>
      </p:sp>
      <p:sp>
        <p:nvSpPr>
          <p:cNvPr id="11" name="TextBox 10"/>
          <p:cNvSpPr txBox="1"/>
          <p:nvPr/>
        </p:nvSpPr>
        <p:spPr>
          <a:xfrm>
            <a:off x="1905000" y="5922734"/>
            <a:ext cx="5867400" cy="646331"/>
          </a:xfrm>
          <a:prstGeom prst="rect">
            <a:avLst/>
          </a:prstGeom>
          <a:noFill/>
        </p:spPr>
        <p:txBody>
          <a:bodyPr wrap="square" rtlCol="0">
            <a:spAutoFit/>
          </a:bodyPr>
          <a:lstStyle/>
          <a:p>
            <a:r>
              <a:rPr lang="en-US" sz="1200" dirty="0" smtClean="0">
                <a:solidFill>
                  <a:schemeClr val="bg1"/>
                </a:solidFill>
                <a:latin typeface="Century Gothic" pitchFamily="34" charset="0"/>
              </a:rPr>
              <a:t>David A. Mortensen et al., “Navigating a Critical Juncture for Sustainable Weed Management,” </a:t>
            </a:r>
            <a:r>
              <a:rPr lang="en-US" sz="1200" i="1" dirty="0" err="1" smtClean="0">
                <a:solidFill>
                  <a:schemeClr val="bg1"/>
                </a:solidFill>
                <a:latin typeface="Century Gothic" pitchFamily="34" charset="0"/>
              </a:rPr>
              <a:t>BioScience</a:t>
            </a:r>
            <a:r>
              <a:rPr lang="en-US" sz="1200" dirty="0" smtClean="0">
                <a:solidFill>
                  <a:schemeClr val="bg1"/>
                </a:solidFill>
                <a:latin typeface="Century Gothic" pitchFamily="34" charset="0"/>
              </a:rPr>
              <a:t>, Vol. 62, page </a:t>
            </a:r>
            <a:r>
              <a:rPr lang="en-US" sz="1200" dirty="0" smtClean="0">
                <a:solidFill>
                  <a:schemeClr val="bg1"/>
                </a:solidFill>
                <a:latin typeface="Century Gothic" pitchFamily="34" charset="0"/>
              </a:rPr>
              <a:t>75 and</a:t>
            </a:r>
          </a:p>
          <a:p>
            <a:r>
              <a:rPr lang="en-US" sz="1200" dirty="0" smtClean="0">
                <a:solidFill>
                  <a:schemeClr val="bg1"/>
                </a:solidFill>
                <a:latin typeface="Century Gothic" pitchFamily="34" charset="0"/>
              </a:rPr>
              <a:t>International Survey of Herbicide Resistant Weeds, </a:t>
            </a:r>
            <a:r>
              <a:rPr lang="en-US" sz="1200" dirty="0" err="1" smtClean="0">
                <a:solidFill>
                  <a:schemeClr val="bg1"/>
                </a:solidFill>
                <a:latin typeface="Century Gothic" pitchFamily="34" charset="0"/>
              </a:rPr>
              <a:t>www.weedscience.org</a:t>
            </a:r>
            <a:endParaRPr lang="en-US" sz="1200" dirty="0">
              <a:solidFill>
                <a:schemeClr val="bg1"/>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518160" y="304800"/>
            <a:ext cx="8183880" cy="2209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548640" y="152400"/>
            <a:ext cx="8153400" cy="1828800"/>
          </a:xfrm>
        </p:spPr>
        <p:txBody>
          <a:bodyPr anchor="t">
            <a:noAutofit/>
          </a:bodyPr>
          <a:lstStyle/>
          <a:p>
            <a:pPr algn="l"/>
            <a:r>
              <a:rPr lang="en-US" sz="2700" b="1" dirty="0" smtClean="0">
                <a:latin typeface="Century Gothic" pitchFamily="34" charset="0"/>
              </a:rPr>
              <a:t/>
            </a:r>
            <a:br>
              <a:rPr lang="en-US" sz="2700" b="1" dirty="0" smtClean="0">
                <a:latin typeface="Century Gothic" pitchFamily="34" charset="0"/>
              </a:rPr>
            </a:br>
            <a:r>
              <a:rPr lang="en-US" sz="2700" b="1" dirty="0" smtClean="0">
                <a:latin typeface="Century Gothic" pitchFamily="34" charset="0"/>
              </a:rPr>
              <a:t>Herbicide</a:t>
            </a:r>
            <a:r>
              <a:rPr lang="en-US" sz="2700" b="1" dirty="0" smtClean="0">
                <a:latin typeface="Century Gothic" pitchFamily="34" charset="0"/>
              </a:rPr>
              <a:t>-tolerant technology </a:t>
            </a:r>
            <a:r>
              <a:rPr lang="en-US" sz="2700" b="1" dirty="0" smtClean="0">
                <a:latin typeface="Century Gothic" pitchFamily="34" charset="0"/>
              </a:rPr>
              <a:t>has triggered the </a:t>
            </a:r>
            <a:r>
              <a:rPr lang="en-US" sz="2700" b="1" dirty="0" smtClean="0">
                <a:latin typeface="Century Gothic" pitchFamily="34" charset="0"/>
              </a:rPr>
              <a:t>emergence and spread of </a:t>
            </a:r>
            <a:r>
              <a:rPr lang="en-US" sz="2700" b="1" dirty="0" smtClean="0">
                <a:latin typeface="Century Gothic" pitchFamily="34" charset="0"/>
              </a:rPr>
              <a:t>a boatload of multiple-herbicide-resistant weeds…farmers are </a:t>
            </a:r>
            <a:r>
              <a:rPr lang="en-US" sz="2800" b="1" dirty="0" smtClean="0">
                <a:latin typeface="Century Gothic" pitchFamily="34" charset="0"/>
              </a:rPr>
              <a:t>not</a:t>
            </a:r>
            <a:r>
              <a:rPr lang="en-US" sz="2700" b="1" dirty="0" smtClean="0">
                <a:latin typeface="Century Gothic" pitchFamily="34" charset="0"/>
              </a:rPr>
              <a:t> “feeling lucky” </a:t>
            </a:r>
            <a:endParaRPr lang="en-US" sz="2700" b="1" dirty="0">
              <a:latin typeface="Century Gothic" pitchFamily="34" charset="0"/>
            </a:endParaRPr>
          </a:p>
        </p:txBody>
      </p:sp>
      <p:sp>
        <p:nvSpPr>
          <p:cNvPr id="13" name="TextBox 12"/>
          <p:cNvSpPr txBox="1"/>
          <p:nvPr/>
        </p:nvSpPr>
        <p:spPr>
          <a:xfrm>
            <a:off x="990600" y="2837077"/>
            <a:ext cx="6477000" cy="3785652"/>
          </a:xfrm>
          <a:prstGeom prst="rect">
            <a:avLst/>
          </a:prstGeom>
          <a:noFill/>
        </p:spPr>
        <p:txBody>
          <a:bodyPr wrap="square" rtlCol="0">
            <a:spAutoFit/>
          </a:bodyPr>
          <a:lstStyle/>
          <a:p>
            <a:pPr>
              <a:buFont typeface="Arial" pitchFamily="34" charset="0"/>
              <a:buChar char="•"/>
            </a:pPr>
            <a:r>
              <a:rPr lang="en-US" sz="2000" dirty="0" smtClean="0">
                <a:solidFill>
                  <a:schemeClr val="bg1"/>
                </a:solidFill>
                <a:latin typeface="Century Gothic" pitchFamily="34" charset="0"/>
              </a:rPr>
              <a:t>   108 biotypes of 38 weed species are simultaneously resistant to herbicides in 2 or more families of chemistry</a:t>
            </a:r>
          </a:p>
          <a:p>
            <a:pPr>
              <a:buFont typeface="Arial" pitchFamily="34" charset="0"/>
              <a:buChar char="•"/>
            </a:pPr>
            <a:endParaRPr lang="en-US" sz="2000" dirty="0" smtClean="0">
              <a:solidFill>
                <a:schemeClr val="bg1"/>
              </a:solidFill>
              <a:latin typeface="Century Gothic" pitchFamily="34" charset="0"/>
            </a:endParaRPr>
          </a:p>
          <a:p>
            <a:pPr lvl="1">
              <a:buFont typeface="Wingdings" pitchFamily="2" charset="2"/>
              <a:buChar char="§"/>
            </a:pPr>
            <a:r>
              <a:rPr lang="en-US" sz="2000" dirty="0" smtClean="0">
                <a:solidFill>
                  <a:schemeClr val="bg1"/>
                </a:solidFill>
                <a:latin typeface="Century Gothic" pitchFamily="34" charset="0"/>
              </a:rPr>
              <a:t>  44% of multiple resistant weeds have appeared since </a:t>
            </a:r>
            <a:r>
              <a:rPr lang="en-US" sz="2000" dirty="0" smtClean="0">
                <a:solidFill>
                  <a:schemeClr val="bg1"/>
                </a:solidFill>
                <a:latin typeface="Century Gothic" pitchFamily="34" charset="0"/>
              </a:rPr>
              <a:t>2005</a:t>
            </a:r>
          </a:p>
          <a:p>
            <a:pPr lvl="1"/>
            <a:endParaRPr lang="en-US" sz="2000" dirty="0" smtClean="0">
              <a:solidFill>
                <a:schemeClr val="bg1"/>
              </a:solidFill>
              <a:latin typeface="Century Gothic" pitchFamily="34" charset="0"/>
            </a:endParaRPr>
          </a:p>
          <a:p>
            <a:pPr lvl="1">
              <a:buFont typeface="Wingdings" pitchFamily="2" charset="2"/>
              <a:buChar char="§"/>
            </a:pPr>
            <a:r>
              <a:rPr lang="en-US" sz="2000" dirty="0" smtClean="0">
                <a:solidFill>
                  <a:schemeClr val="bg1"/>
                </a:solidFill>
                <a:latin typeface="Century Gothic" pitchFamily="34" charset="0"/>
              </a:rPr>
              <a:t>  Common waterhemp in the U.S. is resistant to more than </a:t>
            </a:r>
            <a:r>
              <a:rPr lang="en-US" sz="2000" dirty="0" smtClean="0">
                <a:solidFill>
                  <a:schemeClr val="bg1"/>
                </a:solidFill>
                <a:latin typeface="Century Gothic" pitchFamily="34" charset="0"/>
              </a:rPr>
              <a:t>2</a:t>
            </a:r>
            <a:r>
              <a:rPr lang="en-US" sz="2000" dirty="0" smtClean="0">
                <a:solidFill>
                  <a:schemeClr val="bg1"/>
                </a:solidFill>
                <a:latin typeface="Century Gothic" pitchFamily="34" charset="0"/>
              </a:rPr>
              <a:t>0+ </a:t>
            </a:r>
            <a:r>
              <a:rPr lang="en-US" sz="2000" dirty="0" smtClean="0">
                <a:solidFill>
                  <a:schemeClr val="bg1"/>
                </a:solidFill>
                <a:latin typeface="Century Gothic" pitchFamily="34" charset="0"/>
              </a:rPr>
              <a:t>currently marketed active ingredients, including glyphosate, ALS, and PPD </a:t>
            </a:r>
            <a:r>
              <a:rPr lang="en-US" sz="2000" dirty="0" smtClean="0">
                <a:solidFill>
                  <a:schemeClr val="bg1"/>
                </a:solidFill>
                <a:latin typeface="Century Gothic" pitchFamily="34" charset="0"/>
              </a:rPr>
              <a:t>herbicides</a:t>
            </a:r>
            <a:endParaRPr lang="en-US" sz="2000" dirty="0" smtClean="0">
              <a:solidFill>
                <a:schemeClr val="bg1"/>
              </a:solidFill>
              <a:latin typeface="Century Gothic" pitchFamily="34" charset="0"/>
            </a:endParaRPr>
          </a:p>
          <a:p>
            <a:pPr lvl="1">
              <a:buFont typeface="Wingdings" pitchFamily="2" charset="2"/>
              <a:buChar char="§"/>
            </a:pPr>
            <a:endParaRPr lang="en-US" sz="2000" dirty="0">
              <a:solidFill>
                <a:schemeClr val="bg1"/>
              </a:solidFill>
              <a:latin typeface="Century Gothic" pitchFamily="34" charset="0"/>
            </a:endParaRPr>
          </a:p>
        </p:txBody>
      </p:sp>
      <p:sp>
        <p:nvSpPr>
          <p:cNvPr id="5" name="TextBox 4"/>
          <p:cNvSpPr txBox="1"/>
          <p:nvPr/>
        </p:nvSpPr>
        <p:spPr>
          <a:xfrm>
            <a:off x="3657600" y="6161064"/>
            <a:ext cx="5181600" cy="461665"/>
          </a:xfrm>
          <a:prstGeom prst="rect">
            <a:avLst/>
          </a:prstGeom>
          <a:noFill/>
        </p:spPr>
        <p:txBody>
          <a:bodyPr wrap="square" rtlCol="0">
            <a:spAutoFit/>
          </a:bodyPr>
          <a:lstStyle/>
          <a:p>
            <a:r>
              <a:rPr lang="en-US" sz="1200" dirty="0" smtClean="0">
                <a:solidFill>
                  <a:schemeClr val="bg1"/>
                </a:solidFill>
                <a:latin typeface="Century Gothic" pitchFamily="34" charset="0"/>
              </a:rPr>
              <a:t>David A. Mortensen et al., “Navigating a Critical Juncture for Sustainable Weed Management,” </a:t>
            </a:r>
            <a:r>
              <a:rPr lang="en-US" sz="1200" i="1" dirty="0" err="1" smtClean="0">
                <a:solidFill>
                  <a:schemeClr val="bg1"/>
                </a:solidFill>
                <a:latin typeface="Century Gothic" pitchFamily="34" charset="0"/>
              </a:rPr>
              <a:t>BioScience</a:t>
            </a:r>
            <a:r>
              <a:rPr lang="en-US" sz="1200" dirty="0" smtClean="0">
                <a:solidFill>
                  <a:schemeClr val="bg1"/>
                </a:solidFill>
                <a:latin typeface="Century Gothic" pitchFamily="34" charset="0"/>
              </a:rPr>
              <a:t>, Vol. 62, page 75</a:t>
            </a:r>
            <a:endParaRPr lang="en-US" sz="1200" dirty="0">
              <a:solidFill>
                <a:schemeClr val="bg1"/>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579120" y="975360"/>
            <a:ext cx="8183880" cy="96012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579120" y="2168812"/>
            <a:ext cx="8153400" cy="960120"/>
          </a:xfrm>
        </p:spPr>
        <p:txBody>
          <a:bodyPr anchor="t">
            <a:noAutofit/>
          </a:bodyPr>
          <a:lstStyle/>
          <a:p>
            <a:pPr algn="l"/>
            <a:r>
              <a:rPr lang="en-US" sz="2400" b="1" i="0" dirty="0" smtClean="0">
                <a:latin typeface="Century Gothic" pitchFamily="34" charset="0"/>
              </a:rPr>
              <a:t>No major new herbicide mode of action has been commercialized in about 20 </a:t>
            </a:r>
            <a:r>
              <a:rPr lang="en-US" sz="2400" b="1" i="0" dirty="0" smtClean="0">
                <a:latin typeface="Century Gothic" pitchFamily="34" charset="0"/>
              </a:rPr>
              <a:t>years*</a:t>
            </a:r>
            <a:r>
              <a:rPr lang="en-US" sz="2400" b="1" i="0" dirty="0" smtClean="0">
                <a:latin typeface="Century Gothic" pitchFamily="34" charset="0"/>
              </a:rPr>
              <a:t>*</a:t>
            </a:r>
            <a:endParaRPr lang="en-US" sz="2400" b="1" i="0" dirty="0">
              <a:latin typeface="Century Gothic" pitchFamily="34" charset="0"/>
            </a:endParaRPr>
          </a:p>
        </p:txBody>
      </p:sp>
      <p:sp>
        <p:nvSpPr>
          <p:cNvPr id="13" name="TextBox 12"/>
          <p:cNvSpPr txBox="1"/>
          <p:nvPr/>
        </p:nvSpPr>
        <p:spPr>
          <a:xfrm>
            <a:off x="381000" y="3962400"/>
            <a:ext cx="8763000" cy="1138773"/>
          </a:xfrm>
          <a:prstGeom prst="rect">
            <a:avLst/>
          </a:prstGeom>
          <a:noFill/>
        </p:spPr>
        <p:txBody>
          <a:bodyPr wrap="square" rtlCol="0">
            <a:spAutoFit/>
          </a:bodyPr>
          <a:lstStyle/>
          <a:p>
            <a:endParaRPr lang="en-US" sz="2000" dirty="0" smtClean="0">
              <a:solidFill>
                <a:schemeClr val="bg1"/>
              </a:solidFill>
              <a:latin typeface="Century Gothic" pitchFamily="34" charset="0"/>
            </a:endParaRPr>
          </a:p>
          <a:p>
            <a:r>
              <a:rPr lang="en-US"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entury Gothic" pitchFamily="34" charset="0"/>
              </a:rPr>
              <a:t>“…It is very unlikely that new herbicides with new modes of action will be available within ten to 15 years.”</a:t>
            </a:r>
            <a:endParaRPr lang="en-US" sz="2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entury Gothic" pitchFamily="34" charset="0"/>
            </a:endParaRPr>
          </a:p>
        </p:txBody>
      </p:sp>
      <p:sp>
        <p:nvSpPr>
          <p:cNvPr id="9" name="Rectangle 8"/>
          <p:cNvSpPr/>
          <p:nvPr/>
        </p:nvSpPr>
        <p:spPr>
          <a:xfrm>
            <a:off x="3472543" y="371475"/>
            <a:ext cx="5671457" cy="1304924"/>
          </a:xfrm>
          <a:prstGeom prst="rect">
            <a:avLst/>
          </a:prstGeom>
          <a:solidFill>
            <a:schemeClr val="tx1">
              <a:lumMod val="95000"/>
              <a:lumOff val="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lumMod val="95000"/>
                  <a:lumOff val="5000"/>
                </a:prstClr>
              </a:solidFill>
            </a:endParaRPr>
          </a:p>
        </p:txBody>
      </p:sp>
      <p:sp>
        <p:nvSpPr>
          <p:cNvPr id="10" name="TextBox 9"/>
          <p:cNvSpPr txBox="1"/>
          <p:nvPr/>
        </p:nvSpPr>
        <p:spPr>
          <a:xfrm>
            <a:off x="579120" y="354542"/>
            <a:ext cx="8153400" cy="1474258"/>
          </a:xfrm>
          <a:prstGeom prst="rect">
            <a:avLst/>
          </a:prstGeom>
          <a:noFill/>
        </p:spPr>
        <p:txBody>
          <a:bodyPr wrap="square" rtlCol="0" anchor="ctr">
            <a:normAutofit fontScale="70000" lnSpcReduction="20000"/>
          </a:bodyPr>
          <a:lstStyle/>
          <a:p>
            <a:pPr>
              <a:lnSpc>
                <a:spcPct val="80000"/>
              </a:lnSpc>
            </a:pPr>
            <a:r>
              <a:rPr lang="en-US" sz="3200" b="1" dirty="0" smtClean="0">
                <a:solidFill>
                  <a:prstClr val="white"/>
                </a:solidFill>
                <a:latin typeface="Century Gothic" pitchFamily="34" charset="0"/>
              </a:rPr>
              <a:t>Major </a:t>
            </a:r>
            <a:r>
              <a:rPr lang="en-US" sz="4000" b="1" dirty="0" smtClean="0">
                <a:solidFill>
                  <a:prstClr val="white"/>
                </a:solidFill>
                <a:latin typeface="Century Gothic" pitchFamily="34" charset="0"/>
              </a:rPr>
              <a:t>BAD: </a:t>
            </a:r>
          </a:p>
          <a:p>
            <a:pPr>
              <a:lnSpc>
                <a:spcPct val="80000"/>
              </a:lnSpc>
            </a:pPr>
            <a:endParaRPr lang="en-US" sz="4000" b="1" dirty="0" smtClean="0">
              <a:solidFill>
                <a:prstClr val="white"/>
              </a:solidFill>
              <a:latin typeface="Century Gothic" pitchFamily="34" charset="0"/>
            </a:endParaRPr>
          </a:p>
          <a:p>
            <a:pPr>
              <a:lnSpc>
                <a:spcPct val="80000"/>
              </a:lnSpc>
            </a:pPr>
            <a:endParaRPr lang="en-US" sz="4000" b="1" i="1" dirty="0" smtClean="0">
              <a:solidFill>
                <a:prstClr val="white"/>
              </a:solidFill>
              <a:latin typeface="Century Gothic" pitchFamily="34" charset="0"/>
            </a:endParaRPr>
          </a:p>
          <a:p>
            <a:pPr>
              <a:lnSpc>
                <a:spcPct val="80000"/>
              </a:lnSpc>
            </a:pPr>
            <a:r>
              <a:rPr lang="en-US" sz="4000" b="1" i="1" dirty="0" smtClean="0">
                <a:solidFill>
                  <a:prstClr val="white"/>
                </a:solidFill>
                <a:latin typeface="Century Gothic" pitchFamily="34" charset="0"/>
              </a:rPr>
              <a:t>No </a:t>
            </a:r>
            <a:r>
              <a:rPr lang="en-US" sz="4000" b="1" i="1" dirty="0" smtClean="0">
                <a:solidFill>
                  <a:prstClr val="white"/>
                </a:solidFill>
                <a:latin typeface="Century Gothic" pitchFamily="34" charset="0"/>
              </a:rPr>
              <a:t>quick </a:t>
            </a:r>
            <a:r>
              <a:rPr lang="en-US" sz="4000" b="1" i="1" dirty="0" smtClean="0">
                <a:solidFill>
                  <a:prstClr val="white"/>
                </a:solidFill>
                <a:latin typeface="Century Gothic" pitchFamily="34" charset="0"/>
              </a:rPr>
              <a:t>herbicide-based fixes </a:t>
            </a:r>
            <a:r>
              <a:rPr lang="en-US" sz="4000" b="1" i="1" dirty="0" smtClean="0">
                <a:solidFill>
                  <a:prstClr val="white"/>
                </a:solidFill>
                <a:latin typeface="Century Gothic" pitchFamily="34" charset="0"/>
              </a:rPr>
              <a:t>on the horizon</a:t>
            </a:r>
            <a:endParaRPr lang="en-US" sz="4000" i="1" dirty="0">
              <a:solidFill>
                <a:prstClr val="white"/>
              </a:solidFill>
              <a:latin typeface="Century Gothic" pitchFamily="34" charset="0"/>
            </a:endParaRPr>
          </a:p>
        </p:txBody>
      </p:sp>
      <p:sp>
        <p:nvSpPr>
          <p:cNvPr id="12" name="TextBox 11"/>
          <p:cNvSpPr txBox="1"/>
          <p:nvPr/>
        </p:nvSpPr>
        <p:spPr>
          <a:xfrm>
            <a:off x="2514600" y="5715000"/>
            <a:ext cx="5486400" cy="830997"/>
          </a:xfrm>
          <a:prstGeom prst="rect">
            <a:avLst/>
          </a:prstGeom>
          <a:noFill/>
        </p:spPr>
        <p:txBody>
          <a:bodyPr wrap="square" rtlCol="0">
            <a:spAutoFit/>
          </a:bodyPr>
          <a:lstStyle/>
          <a:p>
            <a:pPr marL="342900" indent="-342900"/>
            <a:r>
              <a:rPr lang="en-US" sz="1200" dirty="0" smtClean="0">
                <a:solidFill>
                  <a:schemeClr val="bg1"/>
                </a:solidFill>
                <a:latin typeface="Century Gothic" pitchFamily="34" charset="0"/>
              </a:rPr>
              <a:t>Michael D.K. Owen, 2011.  “Weed resistance development and </a:t>
            </a:r>
          </a:p>
          <a:p>
            <a:pPr marL="342900" indent="-342900"/>
            <a:r>
              <a:rPr lang="en-US" sz="1200" dirty="0" smtClean="0">
                <a:solidFill>
                  <a:schemeClr val="bg1"/>
                </a:solidFill>
                <a:latin typeface="Century Gothic" pitchFamily="34" charset="0"/>
              </a:rPr>
              <a:t>management in herbicide-tolerant crops: experiences from the USA,” </a:t>
            </a:r>
            <a:r>
              <a:rPr lang="en-US" sz="1200" i="1" dirty="0" smtClean="0">
                <a:solidFill>
                  <a:schemeClr val="bg1"/>
                </a:solidFill>
                <a:latin typeface="Century Gothic" pitchFamily="34" charset="0"/>
              </a:rPr>
              <a:t>J.</a:t>
            </a:r>
          </a:p>
          <a:p>
            <a:pPr marL="342900" indent="-342900"/>
            <a:r>
              <a:rPr lang="en-US" sz="1200" i="1" dirty="0" smtClean="0">
                <a:solidFill>
                  <a:schemeClr val="bg1"/>
                </a:solidFill>
                <a:latin typeface="Century Gothic" pitchFamily="34" charset="0"/>
              </a:rPr>
              <a:t>Consumer Protection and Food Safety</a:t>
            </a:r>
            <a:r>
              <a:rPr lang="en-US" sz="1200" dirty="0" smtClean="0">
                <a:solidFill>
                  <a:schemeClr val="bg1"/>
                </a:solidFill>
                <a:latin typeface="Century Gothic" pitchFamily="34" charset="0"/>
              </a:rPr>
              <a:t>, Supplement 1, pages 85-89, </a:t>
            </a:r>
            <a:r>
              <a:rPr lang="en-US" sz="1200" dirty="0" err="1" smtClean="0">
                <a:solidFill>
                  <a:schemeClr val="bg1"/>
                </a:solidFill>
                <a:latin typeface="Century Gothic" pitchFamily="34" charset="0"/>
              </a:rPr>
              <a:t>doi</a:t>
            </a:r>
            <a:r>
              <a:rPr lang="en-US" sz="1200" dirty="0" smtClean="0">
                <a:solidFill>
                  <a:schemeClr val="bg1"/>
                </a:solidFill>
                <a:latin typeface="Century Gothic" pitchFamily="34" charset="0"/>
              </a:rPr>
              <a:t> </a:t>
            </a:r>
          </a:p>
          <a:p>
            <a:pPr marL="342900" indent="-342900"/>
            <a:r>
              <a:rPr lang="en-US" sz="1200" dirty="0" smtClean="0">
                <a:solidFill>
                  <a:schemeClr val="bg1"/>
                </a:solidFill>
                <a:latin typeface="Century Gothic" pitchFamily="34" charset="0"/>
              </a:rPr>
              <a:t>\10.1007/s00003-011-0679-2</a:t>
            </a:r>
          </a:p>
        </p:txBody>
      </p:sp>
      <p:sp>
        <p:nvSpPr>
          <p:cNvPr id="14" name="TextBox 13"/>
          <p:cNvSpPr txBox="1"/>
          <p:nvPr/>
        </p:nvSpPr>
        <p:spPr>
          <a:xfrm>
            <a:off x="1478280" y="3139308"/>
            <a:ext cx="7665720" cy="584776"/>
          </a:xfrm>
          <a:prstGeom prst="rect">
            <a:avLst/>
          </a:prstGeom>
          <a:noFill/>
        </p:spPr>
        <p:txBody>
          <a:bodyPr wrap="square" rtlCol="0">
            <a:spAutoFit/>
          </a:bodyPr>
          <a:lstStyle/>
          <a:p>
            <a:r>
              <a:rPr lang="en-US" sz="1600" dirty="0" smtClean="0">
                <a:solidFill>
                  <a:schemeClr val="bg1"/>
                </a:solidFill>
                <a:latin typeface="Century Gothic" pitchFamily="34" charset="0"/>
              </a:rPr>
              <a:t>** </a:t>
            </a:r>
            <a:r>
              <a:rPr lang="en-US" sz="1600" dirty="0" err="1" smtClean="0">
                <a:solidFill>
                  <a:schemeClr val="bg1"/>
                </a:solidFill>
                <a:latin typeface="Century Gothic" pitchFamily="34" charset="0"/>
              </a:rPr>
              <a:t>Gerwick</a:t>
            </a:r>
            <a:r>
              <a:rPr lang="en-US" sz="1600" dirty="0" smtClean="0">
                <a:solidFill>
                  <a:schemeClr val="bg1"/>
                </a:solidFill>
                <a:latin typeface="Century Gothic" pitchFamily="34" charset="0"/>
              </a:rPr>
              <a:t>, “Thirty years of herbicide discovery: surveying the past and contemplating the future,” Agrow (Silver Jubilee Edition)</a:t>
            </a:r>
          </a:p>
        </p:txBody>
      </p:sp>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548640" y="609598"/>
            <a:ext cx="8442960" cy="18287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579120" y="876298"/>
            <a:ext cx="8412480" cy="1790701"/>
          </a:xfrm>
        </p:spPr>
        <p:txBody>
          <a:bodyPr anchor="t">
            <a:noAutofit/>
          </a:bodyPr>
          <a:lstStyle/>
          <a:p>
            <a:pPr algn="l"/>
            <a:r>
              <a:rPr lang="en-US" sz="2700" b="1" dirty="0" smtClean="0">
                <a:latin typeface="Century Gothic" pitchFamily="34" charset="0"/>
              </a:rPr>
              <a:t>Genetically engineered crops have increased pesticide use in the U.S. by about 400 million pounds over the first 16 years of commercial </a:t>
            </a:r>
            <a:r>
              <a:rPr lang="en-US" sz="2700" b="1" dirty="0" smtClean="0">
                <a:latin typeface="Century Gothic" pitchFamily="34" charset="0"/>
              </a:rPr>
              <a:t>use</a:t>
            </a:r>
            <a:endParaRPr lang="en-US" sz="2700" b="1" dirty="0">
              <a:latin typeface="Century Gothic" pitchFamily="34" charset="0"/>
            </a:endParaRPr>
          </a:p>
        </p:txBody>
      </p:sp>
      <p:sp>
        <p:nvSpPr>
          <p:cNvPr id="13" name="TextBox 12"/>
          <p:cNvSpPr txBox="1"/>
          <p:nvPr/>
        </p:nvSpPr>
        <p:spPr>
          <a:xfrm>
            <a:off x="579120" y="2666999"/>
            <a:ext cx="7955280" cy="3170099"/>
          </a:xfrm>
          <a:prstGeom prst="rect">
            <a:avLst/>
          </a:prstGeom>
          <a:noFill/>
        </p:spPr>
        <p:txBody>
          <a:bodyPr wrap="square" rtlCol="0">
            <a:spAutoFit/>
          </a:bodyPr>
          <a:lstStyle/>
          <a:p>
            <a:pPr>
              <a:buFont typeface="Arial" pitchFamily="34" charset="0"/>
              <a:buChar char="•"/>
            </a:pPr>
            <a:r>
              <a:rPr lang="en-US" sz="2000" dirty="0" smtClean="0">
                <a:solidFill>
                  <a:schemeClr val="bg1"/>
                </a:solidFill>
                <a:latin typeface="Century Gothic" pitchFamily="34" charset="0"/>
              </a:rPr>
              <a:t>  HT corn, soybean, and cotton have increase herbicide use an estimated 525 million pounds, compared to what use would likely have been in the absence of HT </a:t>
            </a:r>
            <a:r>
              <a:rPr lang="en-US" sz="2000" dirty="0" smtClean="0">
                <a:solidFill>
                  <a:schemeClr val="bg1"/>
                </a:solidFill>
                <a:latin typeface="Century Gothic" pitchFamily="34" charset="0"/>
              </a:rPr>
              <a:t>technology</a:t>
            </a:r>
            <a:endParaRPr lang="en-US" sz="2000" dirty="0" smtClean="0">
              <a:solidFill>
                <a:schemeClr val="bg1"/>
              </a:solidFill>
              <a:latin typeface="Century Gothic" pitchFamily="34" charset="0"/>
            </a:endParaRPr>
          </a:p>
          <a:p>
            <a:pPr>
              <a:buFont typeface="Arial" pitchFamily="34" charset="0"/>
              <a:buChar char="•"/>
            </a:pPr>
            <a:endParaRPr lang="en-US" sz="2000" dirty="0" smtClean="0">
              <a:solidFill>
                <a:schemeClr val="bg1"/>
              </a:solidFill>
              <a:latin typeface="Century Gothic" pitchFamily="34" charset="0"/>
            </a:endParaRPr>
          </a:p>
          <a:p>
            <a:pPr>
              <a:buFont typeface="Arial" pitchFamily="34" charset="0"/>
              <a:buChar char="•"/>
            </a:pPr>
            <a:r>
              <a:rPr lang="en-US" sz="2000" dirty="0" smtClean="0">
                <a:solidFill>
                  <a:schemeClr val="bg1"/>
                </a:solidFill>
                <a:latin typeface="Century Gothic" pitchFamily="34" charset="0"/>
              </a:rPr>
              <a:t>  </a:t>
            </a:r>
            <a:r>
              <a:rPr lang="en-US" sz="2000" i="1" dirty="0" smtClean="0">
                <a:solidFill>
                  <a:schemeClr val="bg1"/>
                </a:solidFill>
                <a:latin typeface="Century Gothic" pitchFamily="34" charset="0"/>
              </a:rPr>
              <a:t>Bt</a:t>
            </a:r>
            <a:r>
              <a:rPr lang="en-US" sz="2000" dirty="0" smtClean="0">
                <a:solidFill>
                  <a:schemeClr val="bg1"/>
                </a:solidFill>
                <a:latin typeface="Century Gothic" pitchFamily="34" charset="0"/>
              </a:rPr>
              <a:t> corn and cotton have reduced insecticide applications by about 125 million pounds since 1996</a:t>
            </a:r>
          </a:p>
          <a:p>
            <a:pPr>
              <a:buFont typeface="Arial" pitchFamily="34" charset="0"/>
              <a:buChar char="•"/>
            </a:pPr>
            <a:endParaRPr lang="en-US" sz="2000" dirty="0" smtClean="0">
              <a:solidFill>
                <a:schemeClr val="bg1"/>
              </a:solidFill>
              <a:latin typeface="Century Gothic" pitchFamily="34" charset="0"/>
            </a:endParaRPr>
          </a:p>
          <a:p>
            <a:pPr>
              <a:buFont typeface="Arial" pitchFamily="34" charset="0"/>
              <a:buChar char="•"/>
            </a:pPr>
            <a:r>
              <a:rPr lang="en-US" sz="2000" dirty="0" smtClean="0">
                <a:solidFill>
                  <a:schemeClr val="bg1"/>
                </a:solidFill>
                <a:latin typeface="Century Gothic" pitchFamily="34" charset="0"/>
              </a:rPr>
              <a:t>  </a:t>
            </a:r>
            <a:r>
              <a:rPr lang="en-US" sz="2000" dirty="0" smtClean="0">
                <a:solidFill>
                  <a:schemeClr val="bg1"/>
                </a:solidFill>
                <a:latin typeface="Century Gothic" pitchFamily="34" charset="0"/>
              </a:rPr>
              <a:t>First-generation </a:t>
            </a:r>
            <a:r>
              <a:rPr lang="en-US" sz="2000" dirty="0" smtClean="0">
                <a:solidFill>
                  <a:schemeClr val="bg1"/>
                </a:solidFill>
                <a:latin typeface="Century Gothic" pitchFamily="34" charset="0"/>
              </a:rPr>
              <a:t>GE crops and traits have increased overall pesticide use by about 400 million pounds (~7%) since 1996</a:t>
            </a:r>
          </a:p>
          <a:p>
            <a:endParaRPr lang="en-US" sz="2000" dirty="0">
              <a:solidFill>
                <a:schemeClr val="bg1"/>
              </a:solidFill>
              <a:latin typeface="Century Gothic" pitchFamily="34" charset="0"/>
            </a:endParaRPr>
          </a:p>
        </p:txBody>
      </p:sp>
      <p:sp>
        <p:nvSpPr>
          <p:cNvPr id="11" name="TextBox 10"/>
          <p:cNvSpPr txBox="1"/>
          <p:nvPr/>
        </p:nvSpPr>
        <p:spPr>
          <a:xfrm>
            <a:off x="2362200" y="5922734"/>
            <a:ext cx="5867400" cy="461665"/>
          </a:xfrm>
          <a:prstGeom prst="rect">
            <a:avLst/>
          </a:prstGeom>
          <a:noFill/>
        </p:spPr>
        <p:txBody>
          <a:bodyPr wrap="square" rtlCol="0">
            <a:spAutoFit/>
          </a:bodyPr>
          <a:lstStyle/>
          <a:p>
            <a:r>
              <a:rPr lang="en-US" sz="1200" dirty="0" smtClean="0">
                <a:solidFill>
                  <a:schemeClr val="bg1"/>
                </a:solidFill>
                <a:latin typeface="Century Gothic" pitchFamily="34" charset="0"/>
              </a:rPr>
              <a:t>* C. Benbrook et. al., 2012 . forthcoming “Measuring the Impact of GE Crops on Pesticide Use in the United States Using Publicly Available Data”.</a:t>
            </a:r>
            <a:endParaRPr lang="en-US" sz="1200" dirty="0">
              <a:solidFill>
                <a:schemeClr val="bg1"/>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228600" y="0"/>
            <a:ext cx="844296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548640" y="0"/>
            <a:ext cx="8412480" cy="914400"/>
          </a:xfrm>
        </p:spPr>
        <p:txBody>
          <a:bodyPr anchor="t">
            <a:noAutofit/>
          </a:bodyPr>
          <a:lstStyle/>
          <a:p>
            <a:pPr algn="l"/>
            <a:r>
              <a:rPr lang="en-US" sz="2700" b="1" dirty="0" smtClean="0">
                <a:latin typeface="Century Gothic" pitchFamily="34" charset="0"/>
              </a:rPr>
              <a:t>Impacts of </a:t>
            </a:r>
            <a:r>
              <a:rPr lang="en-US" sz="2700" b="1" i="0" dirty="0" smtClean="0">
                <a:latin typeface="Century Gothic" pitchFamily="34" charset="0"/>
              </a:rPr>
              <a:t>Bt</a:t>
            </a:r>
            <a:r>
              <a:rPr lang="en-US" sz="2700" b="1" dirty="0" smtClean="0">
                <a:latin typeface="Century Gothic" pitchFamily="34" charset="0"/>
              </a:rPr>
              <a:t> corn and cotton on </a:t>
            </a:r>
            <a:r>
              <a:rPr lang="en-US" sz="2700" b="1" dirty="0" smtClean="0">
                <a:latin typeface="Century Gothic" pitchFamily="34" charset="0"/>
              </a:rPr>
              <a:t>Cry protein endotoxin </a:t>
            </a:r>
            <a:r>
              <a:rPr lang="en-US" sz="2700" b="1" dirty="0" smtClean="0">
                <a:latin typeface="Century Gothic" pitchFamily="34" charset="0"/>
              </a:rPr>
              <a:t>production</a:t>
            </a:r>
            <a:endParaRPr lang="en-US" sz="2700" b="1" dirty="0">
              <a:latin typeface="Century Gothic"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793683607"/>
              </p:ext>
            </p:extLst>
          </p:nvPr>
        </p:nvGraphicFramePr>
        <p:xfrm>
          <a:off x="228600" y="1295402"/>
          <a:ext cx="8732520" cy="5333997"/>
        </p:xfrm>
        <a:graphic>
          <a:graphicData uri="http://schemas.openxmlformats.org/drawingml/2006/table">
            <a:tbl>
              <a:tblPr firstRow="1" bandRow="1">
                <a:tableStyleId>{5C22544A-7EE6-4342-B048-85BDC9FD1C3A}</a:tableStyleId>
              </a:tblPr>
              <a:tblGrid>
                <a:gridCol w="3201925"/>
                <a:gridCol w="601400"/>
                <a:gridCol w="757382"/>
                <a:gridCol w="897118"/>
                <a:gridCol w="3274695"/>
              </a:tblGrid>
              <a:tr h="722440">
                <a:tc gridSpan="5">
                  <a:txBody>
                    <a:bodyPr/>
                    <a:lstStyle/>
                    <a:p>
                      <a:r>
                        <a:rPr lang="en-US" sz="2400" i="1" dirty="0" smtClean="0">
                          <a:latin typeface="Century Gothic" pitchFamily="34" charset="0"/>
                        </a:rPr>
                        <a:t>Bt</a:t>
                      </a:r>
                      <a:r>
                        <a:rPr lang="en-US" sz="2400" dirty="0" smtClean="0">
                          <a:latin typeface="Century Gothic" pitchFamily="34" charset="0"/>
                        </a:rPr>
                        <a:t> Corn Traits: Major Events and Products</a:t>
                      </a:r>
                      <a:endParaRPr lang="en-US" sz="2400" dirty="0">
                        <a:latin typeface="Century Gothic" pitchFamily="34"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50616">
                <a:tc>
                  <a:txBody>
                    <a:bodyPr/>
                    <a:lstStyle/>
                    <a:p>
                      <a:pPr algn="ctr" fontAlgn="ctr"/>
                      <a:r>
                        <a:rPr lang="en-US" sz="1100" b="1" i="0" u="none" strike="noStrike" dirty="0">
                          <a:latin typeface="Verdana"/>
                        </a:rPr>
                        <a:t>Product </a:t>
                      </a:r>
                      <a:r>
                        <a:rPr lang="en-US" sz="1100" b="1" i="0" u="none" strike="noStrike" dirty="0" err="1">
                          <a:latin typeface="Verdana"/>
                        </a:rPr>
                        <a:t>Name</a:t>
                      </a:r>
                      <a:r>
                        <a:rPr lang="en-US" sz="1100" b="1" i="0" u="none" strike="noStrike" baseline="30000" dirty="0" err="1">
                          <a:latin typeface="Verdana"/>
                        </a:rPr>
                        <a:t>a</a:t>
                      </a:r>
                      <a:endParaRPr lang="en-US" sz="1100" b="1" i="0" u="none" strike="noStrike" dirty="0">
                        <a:latin typeface="Verdana"/>
                      </a:endParaRPr>
                    </a:p>
                  </a:txBody>
                  <a:tcPr marL="9525" marR="9525" marT="9525" marB="0" anchor="ctr"/>
                </a:tc>
                <a:tc>
                  <a:txBody>
                    <a:bodyPr/>
                    <a:lstStyle/>
                    <a:p>
                      <a:pPr algn="ctr" fontAlgn="ctr"/>
                      <a:r>
                        <a:rPr lang="en-US" sz="1100" b="1" i="0" u="none" strike="noStrike" dirty="0">
                          <a:latin typeface="Verdana"/>
                        </a:rPr>
                        <a:t>Event</a:t>
                      </a:r>
                    </a:p>
                  </a:txBody>
                  <a:tcPr marL="9525" marR="9525" marT="9525" marB="0" anchor="ctr"/>
                </a:tc>
                <a:tc>
                  <a:txBody>
                    <a:bodyPr/>
                    <a:lstStyle/>
                    <a:p>
                      <a:pPr algn="ctr" fontAlgn="ctr"/>
                      <a:r>
                        <a:rPr lang="en-US" sz="1100" b="1" i="0" u="none" strike="noStrike" dirty="0">
                          <a:latin typeface="Verdana"/>
                        </a:rPr>
                        <a:t>Year of </a:t>
                      </a:r>
                      <a:r>
                        <a:rPr lang="en-US" sz="1100" b="1" i="0" u="none" strike="noStrike" dirty="0" err="1">
                          <a:latin typeface="Verdana"/>
                        </a:rPr>
                        <a:t>Launch</a:t>
                      </a:r>
                      <a:r>
                        <a:rPr lang="en-US" sz="1100" b="1" i="0" u="none" strike="noStrike" baseline="30000" dirty="0" err="1">
                          <a:latin typeface="Verdana"/>
                        </a:rPr>
                        <a:t>b</a:t>
                      </a:r>
                      <a:endParaRPr lang="en-US" sz="1100" b="1" i="0" u="none" strike="noStrike" dirty="0">
                        <a:latin typeface="Verdana"/>
                      </a:endParaRPr>
                    </a:p>
                  </a:txBody>
                  <a:tcPr marL="9525" marR="9525" marT="9525" marB="0" anchor="ctr"/>
                </a:tc>
                <a:tc>
                  <a:txBody>
                    <a:bodyPr/>
                    <a:lstStyle/>
                    <a:p>
                      <a:pPr algn="l" fontAlgn="ctr"/>
                      <a:r>
                        <a:rPr lang="en-US" sz="1100" b="1" i="0" u="none" strike="noStrike" dirty="0">
                          <a:latin typeface="Verdana"/>
                        </a:rPr>
                        <a:t>Cry Protein</a:t>
                      </a:r>
                    </a:p>
                  </a:txBody>
                  <a:tcPr marL="9525" marR="9525" marT="9525" marB="0" anchor="ctr"/>
                </a:tc>
                <a:tc>
                  <a:txBody>
                    <a:bodyPr/>
                    <a:lstStyle/>
                    <a:p>
                      <a:pPr algn="ctr" fontAlgn="ctr"/>
                      <a:r>
                        <a:rPr lang="en-US" sz="1100" b="1" i="0" u="none" strike="noStrike" dirty="0" err="1">
                          <a:latin typeface="Verdana"/>
                        </a:rPr>
                        <a:t>Targets</a:t>
                      </a:r>
                      <a:r>
                        <a:rPr lang="en-US" sz="1100" b="1" i="0" u="none" strike="noStrike" baseline="30000" dirty="0" err="1">
                          <a:latin typeface="Verdana"/>
                        </a:rPr>
                        <a:t>c</a:t>
                      </a:r>
                      <a:endParaRPr lang="en-US" sz="1100" b="1" i="0" u="none" strike="noStrike" dirty="0">
                        <a:latin typeface="Verdana"/>
                      </a:endParaRPr>
                    </a:p>
                  </a:txBody>
                  <a:tcPr marL="9525" marR="9525" marT="9525" marB="0" anchor="ctr"/>
                </a:tc>
              </a:tr>
              <a:tr h="184588">
                <a:tc>
                  <a:txBody>
                    <a:bodyPr/>
                    <a:lstStyle/>
                    <a:p>
                      <a:pPr algn="l" fontAlgn="ctr"/>
                      <a:r>
                        <a:rPr lang="en-US" sz="900" b="0" i="0" u="none" strike="noStrike" dirty="0" err="1">
                          <a:latin typeface="Verdana"/>
                        </a:rPr>
                        <a:t>Syngenta</a:t>
                      </a:r>
                      <a:r>
                        <a:rPr lang="en-US" sz="900" b="0" i="0" u="none" strike="noStrike" dirty="0">
                          <a:latin typeface="Verdana"/>
                        </a:rPr>
                        <a:t> </a:t>
                      </a:r>
                      <a:r>
                        <a:rPr lang="en-US" sz="900" b="0" i="0" u="none" strike="noStrike" dirty="0" err="1">
                          <a:latin typeface="Verdana"/>
                        </a:rPr>
                        <a:t>Agrisure</a:t>
                      </a:r>
                      <a:r>
                        <a:rPr lang="en-US" sz="900" b="0" i="0" u="none" strike="noStrike" dirty="0">
                          <a:latin typeface="Verdana"/>
                        </a:rPr>
                        <a:t>® CB</a:t>
                      </a:r>
                    </a:p>
                  </a:txBody>
                  <a:tcPr marL="9525" marR="9525" marT="9525" marB="0" anchor="ctr"/>
                </a:tc>
                <a:tc>
                  <a:txBody>
                    <a:bodyPr/>
                    <a:lstStyle/>
                    <a:p>
                      <a:pPr algn="l" fontAlgn="ctr"/>
                      <a:r>
                        <a:rPr lang="en-US" sz="900" b="0" i="1" u="none" strike="noStrike">
                          <a:latin typeface="Verdana"/>
                        </a:rPr>
                        <a:t>BT</a:t>
                      </a:r>
                      <a:r>
                        <a:rPr lang="en-US" sz="900" b="0" i="0" u="none" strike="noStrike">
                          <a:latin typeface="Verdana"/>
                        </a:rPr>
                        <a:t> 11</a:t>
                      </a:r>
                    </a:p>
                  </a:txBody>
                  <a:tcPr marL="9525" marR="9525" marT="9525" marB="0" anchor="ctr"/>
                </a:tc>
                <a:tc>
                  <a:txBody>
                    <a:bodyPr/>
                    <a:lstStyle/>
                    <a:p>
                      <a:pPr algn="ctr" fontAlgn="ctr"/>
                      <a:r>
                        <a:rPr lang="en-US" sz="900" b="0" i="0" u="none" strike="noStrike">
                          <a:latin typeface="Verdana"/>
                        </a:rPr>
                        <a:t>1996</a:t>
                      </a:r>
                    </a:p>
                  </a:txBody>
                  <a:tcPr marL="9525" marR="9525" marT="9525" marB="0" anchor="ctr"/>
                </a:tc>
                <a:tc>
                  <a:txBody>
                    <a:bodyPr/>
                    <a:lstStyle/>
                    <a:p>
                      <a:pPr algn="l" fontAlgn="ctr"/>
                      <a:r>
                        <a:rPr lang="en-US" sz="900" b="0" i="0" u="none" strike="noStrike">
                          <a:latin typeface="Verdana"/>
                        </a:rPr>
                        <a:t>Cry1Ab</a:t>
                      </a:r>
                    </a:p>
                  </a:txBody>
                  <a:tcPr marL="9525" marR="9525" marT="9525" marB="0" anchor="ctr"/>
                </a:tc>
                <a:tc>
                  <a:txBody>
                    <a:bodyPr/>
                    <a:lstStyle/>
                    <a:p>
                      <a:pPr algn="l" fontAlgn="ctr"/>
                      <a:r>
                        <a:rPr lang="en-US" sz="900" b="0" i="0" u="none" strike="noStrike" dirty="0">
                          <a:latin typeface="Verdana"/>
                        </a:rPr>
                        <a:t>Corn Borer </a:t>
                      </a:r>
                    </a:p>
                  </a:txBody>
                  <a:tcPr marL="9525" marR="9525" marT="9525" marB="0" anchor="ctr"/>
                </a:tc>
              </a:tr>
              <a:tr h="309992">
                <a:tc>
                  <a:txBody>
                    <a:bodyPr/>
                    <a:lstStyle/>
                    <a:p>
                      <a:pPr algn="l" fontAlgn="ctr"/>
                      <a:r>
                        <a:rPr lang="en-US" sz="900" b="0" i="0" u="none" strike="noStrike" dirty="0">
                          <a:latin typeface="Verdana"/>
                        </a:rPr>
                        <a:t>Monsanto </a:t>
                      </a:r>
                      <a:r>
                        <a:rPr lang="en-US" sz="900" b="0" i="0" u="none" strike="noStrike" dirty="0" err="1">
                          <a:latin typeface="Verdana"/>
                        </a:rPr>
                        <a:t>YieldGard</a:t>
                      </a:r>
                      <a:r>
                        <a:rPr lang="en-US" sz="900" b="0" i="0" u="none" strike="noStrike" dirty="0">
                          <a:latin typeface="Verdana"/>
                        </a:rPr>
                        <a:t>® Corn Borer</a:t>
                      </a:r>
                    </a:p>
                  </a:txBody>
                  <a:tcPr marL="9525" marR="9525" marT="9525" marB="0" anchor="ctr"/>
                </a:tc>
                <a:tc>
                  <a:txBody>
                    <a:bodyPr/>
                    <a:lstStyle/>
                    <a:p>
                      <a:pPr algn="l" fontAlgn="ctr"/>
                      <a:r>
                        <a:rPr lang="en-US" sz="900" b="0" i="0" u="none" strike="noStrike" dirty="0">
                          <a:latin typeface="Verdana"/>
                        </a:rPr>
                        <a:t>MON 810</a:t>
                      </a:r>
                    </a:p>
                  </a:txBody>
                  <a:tcPr marL="9525" marR="9525" marT="9525" marB="0" anchor="ctr"/>
                </a:tc>
                <a:tc>
                  <a:txBody>
                    <a:bodyPr/>
                    <a:lstStyle/>
                    <a:p>
                      <a:pPr algn="ctr" fontAlgn="ctr"/>
                      <a:r>
                        <a:rPr lang="en-US" sz="900" b="0" i="0" u="none" strike="noStrike" dirty="0">
                          <a:latin typeface="Verdana"/>
                        </a:rPr>
                        <a:t>1997</a:t>
                      </a:r>
                    </a:p>
                  </a:txBody>
                  <a:tcPr marL="9525" marR="9525" marT="9525" marB="0" anchor="ctr"/>
                </a:tc>
                <a:tc>
                  <a:txBody>
                    <a:bodyPr/>
                    <a:lstStyle/>
                    <a:p>
                      <a:pPr algn="l" fontAlgn="ctr"/>
                      <a:r>
                        <a:rPr lang="en-US" sz="900" b="0" i="0" u="none" strike="noStrike" dirty="0">
                          <a:latin typeface="Verdana"/>
                        </a:rPr>
                        <a:t>Cry1Ab</a:t>
                      </a:r>
                    </a:p>
                  </a:txBody>
                  <a:tcPr marL="9525" marR="9525" marT="9525" marB="0" anchor="ctr"/>
                </a:tc>
                <a:tc>
                  <a:txBody>
                    <a:bodyPr/>
                    <a:lstStyle/>
                    <a:p>
                      <a:pPr algn="l" fontAlgn="ctr"/>
                      <a:r>
                        <a:rPr lang="en-US" sz="900" b="0" i="0" u="none" strike="noStrike">
                          <a:latin typeface="Verdana"/>
                        </a:rPr>
                        <a:t>European and Southwestern Corn Borers, Sugarcane Borer and Southern Cornstalk Borer</a:t>
                      </a:r>
                    </a:p>
                  </a:txBody>
                  <a:tcPr marL="9525" marR="9525" marT="9525" marB="0" anchor="ctr"/>
                </a:tc>
              </a:tr>
              <a:tr h="194620">
                <a:tc>
                  <a:txBody>
                    <a:bodyPr/>
                    <a:lstStyle/>
                    <a:p>
                      <a:pPr algn="l" fontAlgn="ctr"/>
                      <a:r>
                        <a:rPr lang="en-US" sz="900" b="0" i="0" u="none" strike="noStrike">
                          <a:latin typeface="Verdana"/>
                        </a:rPr>
                        <a:t>Monsanto YieldGard® Rootworm</a:t>
                      </a:r>
                    </a:p>
                  </a:txBody>
                  <a:tcPr marL="9525" marR="9525" marT="9525" marB="0" anchor="ctr"/>
                </a:tc>
                <a:tc>
                  <a:txBody>
                    <a:bodyPr/>
                    <a:lstStyle/>
                    <a:p>
                      <a:pPr algn="l" fontAlgn="ctr"/>
                      <a:r>
                        <a:rPr lang="en-US" sz="900" b="0" i="0" u="none" strike="noStrike">
                          <a:latin typeface="Verdana"/>
                        </a:rPr>
                        <a:t>MON 863</a:t>
                      </a:r>
                    </a:p>
                  </a:txBody>
                  <a:tcPr marL="9525" marR="9525" marT="9525" marB="0" anchor="ctr"/>
                </a:tc>
                <a:tc>
                  <a:txBody>
                    <a:bodyPr/>
                    <a:lstStyle/>
                    <a:p>
                      <a:pPr algn="ctr" fontAlgn="ctr"/>
                      <a:r>
                        <a:rPr lang="en-US" sz="900" b="0" i="0" u="none" strike="noStrike">
                          <a:latin typeface="Verdana"/>
                        </a:rPr>
                        <a:t>2003</a:t>
                      </a:r>
                    </a:p>
                  </a:txBody>
                  <a:tcPr marL="9525" marR="9525" marT="9525" marB="0" anchor="ctr"/>
                </a:tc>
                <a:tc>
                  <a:txBody>
                    <a:bodyPr/>
                    <a:lstStyle/>
                    <a:p>
                      <a:pPr algn="l" fontAlgn="ctr"/>
                      <a:r>
                        <a:rPr lang="en-US" sz="900" b="0" i="0" u="none" strike="noStrike" dirty="0">
                          <a:latin typeface="Verdana"/>
                        </a:rPr>
                        <a:t>Cry3Bb1</a:t>
                      </a:r>
                    </a:p>
                  </a:txBody>
                  <a:tcPr marL="9525" marR="9525" marT="9525" marB="0" anchor="ctr"/>
                </a:tc>
                <a:tc>
                  <a:txBody>
                    <a:bodyPr/>
                    <a:lstStyle/>
                    <a:p>
                      <a:pPr algn="l" fontAlgn="ctr"/>
                      <a:r>
                        <a:rPr lang="en-US" sz="900" b="0" i="0" u="none" strike="noStrike" dirty="0">
                          <a:latin typeface="Verdana"/>
                        </a:rPr>
                        <a:t>Western, Northern, and Mexican Corn Rootworm </a:t>
                      </a:r>
                    </a:p>
                  </a:txBody>
                  <a:tcPr marL="9525" marR="9525" marT="9525" marB="0" anchor="ctr"/>
                </a:tc>
              </a:tr>
              <a:tr h="301652">
                <a:tc>
                  <a:txBody>
                    <a:bodyPr/>
                    <a:lstStyle/>
                    <a:p>
                      <a:pPr algn="l" fontAlgn="ctr"/>
                      <a:r>
                        <a:rPr lang="en-US" sz="900" b="0" i="0" u="none" strike="noStrike">
                          <a:latin typeface="Verdana"/>
                        </a:rPr>
                        <a:t>Monsanto YieldGard VT™ Rootworm</a:t>
                      </a:r>
                    </a:p>
                  </a:txBody>
                  <a:tcPr marL="9525" marR="9525" marT="9525" marB="0" anchor="ctr"/>
                </a:tc>
                <a:tc>
                  <a:txBody>
                    <a:bodyPr/>
                    <a:lstStyle/>
                    <a:p>
                      <a:pPr algn="l" fontAlgn="ctr"/>
                      <a:r>
                        <a:rPr lang="en-US" sz="900" b="0" i="0" u="none" strike="noStrike">
                          <a:latin typeface="Verdana"/>
                        </a:rPr>
                        <a:t>MON 88017</a:t>
                      </a:r>
                    </a:p>
                  </a:txBody>
                  <a:tcPr marL="9525" marR="9525" marT="9525" marB="0" anchor="ctr"/>
                </a:tc>
                <a:tc>
                  <a:txBody>
                    <a:bodyPr/>
                    <a:lstStyle/>
                    <a:p>
                      <a:pPr algn="ctr" fontAlgn="ctr"/>
                      <a:r>
                        <a:rPr lang="en-US" sz="900" b="0" i="0" u="none" strike="noStrike">
                          <a:latin typeface="Verdana"/>
                        </a:rPr>
                        <a:t>2007</a:t>
                      </a:r>
                    </a:p>
                  </a:txBody>
                  <a:tcPr marL="9525" marR="9525" marT="9525" marB="0" anchor="ctr"/>
                </a:tc>
                <a:tc>
                  <a:txBody>
                    <a:bodyPr/>
                    <a:lstStyle/>
                    <a:p>
                      <a:pPr algn="l" fontAlgn="ctr"/>
                      <a:r>
                        <a:rPr lang="en-US" sz="900" b="0" i="0" u="none" strike="noStrike">
                          <a:latin typeface="Verdana"/>
                        </a:rPr>
                        <a:t>Cry3Bb1</a:t>
                      </a:r>
                    </a:p>
                  </a:txBody>
                  <a:tcPr marL="9525" marR="9525" marT="9525" marB="0" anchor="ctr"/>
                </a:tc>
                <a:tc>
                  <a:txBody>
                    <a:bodyPr/>
                    <a:lstStyle/>
                    <a:p>
                      <a:pPr algn="l" fontAlgn="ctr"/>
                      <a:r>
                        <a:rPr lang="en-US" sz="900" b="0" i="0" u="none" strike="noStrike" dirty="0">
                          <a:latin typeface="Verdana"/>
                        </a:rPr>
                        <a:t>Western, Northern, and Mexican Corn Rootworm </a:t>
                      </a:r>
                    </a:p>
                  </a:txBody>
                  <a:tcPr marL="9525" marR="9525" marT="9525" marB="0" anchor="ctr"/>
                </a:tc>
              </a:tr>
              <a:tr h="447416">
                <a:tc>
                  <a:txBody>
                    <a:bodyPr/>
                    <a:lstStyle/>
                    <a:p>
                      <a:pPr algn="l" fontAlgn="ctr"/>
                      <a:r>
                        <a:rPr lang="fr-FR" sz="900" b="0" i="0" u="none" strike="noStrike">
                          <a:latin typeface="Verdana"/>
                        </a:rPr>
                        <a:t>Monsanto Genuity™ VT Double PRO™</a:t>
                      </a:r>
                    </a:p>
                  </a:txBody>
                  <a:tcPr marL="9525" marR="9525" marT="9525" marB="0" anchor="ctr"/>
                </a:tc>
                <a:tc>
                  <a:txBody>
                    <a:bodyPr/>
                    <a:lstStyle/>
                    <a:p>
                      <a:pPr algn="l" fontAlgn="ctr"/>
                      <a:r>
                        <a:rPr lang="en-US" sz="900" b="0" i="0" u="none" strike="noStrike">
                          <a:latin typeface="Verdana"/>
                        </a:rPr>
                        <a:t>MON 89034</a:t>
                      </a:r>
                    </a:p>
                  </a:txBody>
                  <a:tcPr marL="9525" marR="9525" marT="9525" marB="0" anchor="ctr"/>
                </a:tc>
                <a:tc>
                  <a:txBody>
                    <a:bodyPr/>
                    <a:lstStyle/>
                    <a:p>
                      <a:pPr algn="ctr" fontAlgn="ctr"/>
                      <a:r>
                        <a:rPr lang="en-US" sz="900" b="0" i="0" u="none" strike="noStrike" dirty="0">
                          <a:latin typeface="Verdana"/>
                        </a:rPr>
                        <a:t>2010</a:t>
                      </a:r>
                    </a:p>
                  </a:txBody>
                  <a:tcPr marL="9525" marR="9525" marT="9525" marB="0" anchor="ctr"/>
                </a:tc>
                <a:tc>
                  <a:txBody>
                    <a:bodyPr/>
                    <a:lstStyle/>
                    <a:p>
                      <a:pPr algn="l" fontAlgn="ctr"/>
                      <a:r>
                        <a:rPr lang="en-US" sz="900" b="0" i="0" u="none" strike="noStrike" dirty="0" smtClean="0">
                          <a:latin typeface="Verdana"/>
                        </a:rPr>
                        <a:t>Cry1A.105</a:t>
                      </a:r>
                    </a:p>
                    <a:p>
                      <a:pPr algn="l" fontAlgn="ctr"/>
                      <a:r>
                        <a:rPr lang="en-US" sz="900" b="0" i="0" u="none" strike="noStrike" dirty="0" smtClean="0">
                          <a:latin typeface="Verdana"/>
                        </a:rPr>
                        <a:t>Cry2Ab2</a:t>
                      </a:r>
                      <a:endParaRPr lang="en-US" sz="900" b="0" i="0" u="none" strike="noStrike" dirty="0">
                        <a:latin typeface="Verdana"/>
                      </a:endParaRPr>
                    </a:p>
                  </a:txBody>
                  <a:tcPr marL="9525" marR="9525" marT="9525" marB="0" anchor="ctr"/>
                </a:tc>
                <a:tc>
                  <a:txBody>
                    <a:bodyPr/>
                    <a:lstStyle/>
                    <a:p>
                      <a:pPr algn="l" fontAlgn="ctr"/>
                      <a:r>
                        <a:rPr lang="en-US" sz="900" b="0" i="0" u="none" strike="noStrike" dirty="0" smtClean="0">
                          <a:latin typeface="Verdana"/>
                        </a:rPr>
                        <a:t>European and Southwestern Corn Borers, Sugarcane Borer, Southern Cornstalk Borer, Corn Earworm, and Fall Armyworm</a:t>
                      </a:r>
                      <a:endParaRPr lang="en-US" sz="900" b="0" i="0" u="none" strike="noStrike" dirty="0">
                        <a:latin typeface="Verdana"/>
                      </a:endParaRPr>
                    </a:p>
                  </a:txBody>
                  <a:tcPr marL="9525" marR="9525" marT="9525" marB="0" anchor="ctr"/>
                </a:tc>
              </a:tr>
              <a:tr h="301652">
                <a:tc>
                  <a:txBody>
                    <a:bodyPr/>
                    <a:lstStyle/>
                    <a:p>
                      <a:pPr algn="l" fontAlgn="ctr"/>
                      <a:r>
                        <a:rPr lang="en-US" sz="900" b="0" i="0" u="none" strike="noStrike" dirty="0" err="1">
                          <a:latin typeface="Verdana"/>
                        </a:rPr>
                        <a:t>DowAgrosciences</a:t>
                      </a:r>
                      <a:r>
                        <a:rPr lang="en-US" sz="900" b="0" i="0" u="none" strike="noStrike" dirty="0">
                          <a:latin typeface="Verdana"/>
                        </a:rPr>
                        <a:t> Pioneer Hi-Bred </a:t>
                      </a:r>
                      <a:r>
                        <a:rPr lang="en-US" sz="900" b="0" i="0" u="none" strike="noStrike" dirty="0" err="1">
                          <a:latin typeface="Verdana"/>
                        </a:rPr>
                        <a:t>Herculex</a:t>
                      </a:r>
                      <a:r>
                        <a:rPr lang="en-US" sz="900" b="0" i="0" u="none" strike="noStrike" dirty="0">
                          <a:latin typeface="Verdana"/>
                        </a:rPr>
                        <a:t>® I</a:t>
                      </a:r>
                    </a:p>
                  </a:txBody>
                  <a:tcPr marL="9525" marR="9525" marT="9525" marB="0" anchor="ctr"/>
                </a:tc>
                <a:tc>
                  <a:txBody>
                    <a:bodyPr/>
                    <a:lstStyle/>
                    <a:p>
                      <a:pPr algn="l" fontAlgn="ctr"/>
                      <a:r>
                        <a:rPr lang="en-US" sz="900" b="0" i="0" u="none" strike="noStrike" dirty="0">
                          <a:latin typeface="Verdana"/>
                        </a:rPr>
                        <a:t>TC1507</a:t>
                      </a:r>
                    </a:p>
                  </a:txBody>
                  <a:tcPr marL="9525" marR="9525" marT="9525" marB="0" anchor="ctr"/>
                </a:tc>
                <a:tc>
                  <a:txBody>
                    <a:bodyPr/>
                    <a:lstStyle/>
                    <a:p>
                      <a:pPr algn="ctr" fontAlgn="ctr"/>
                      <a:r>
                        <a:rPr lang="en-US" sz="900" b="0" i="0" u="none" strike="noStrike" dirty="0">
                          <a:latin typeface="Verdana"/>
                        </a:rPr>
                        <a:t>2003</a:t>
                      </a:r>
                    </a:p>
                  </a:txBody>
                  <a:tcPr marL="9525" marR="9525" marT="9525" marB="0" anchor="ctr"/>
                </a:tc>
                <a:tc>
                  <a:txBody>
                    <a:bodyPr/>
                    <a:lstStyle/>
                    <a:p>
                      <a:pPr algn="l" fontAlgn="ctr"/>
                      <a:r>
                        <a:rPr lang="en-US" sz="900" b="0" i="0" u="none" strike="noStrike" dirty="0">
                          <a:latin typeface="Verdana"/>
                        </a:rPr>
                        <a:t>Cry1F</a:t>
                      </a:r>
                    </a:p>
                  </a:txBody>
                  <a:tcPr marL="9525" marR="9525" marT="9525" marB="0" anchor="ctr"/>
                </a:tc>
                <a:tc>
                  <a:txBody>
                    <a:bodyPr/>
                    <a:lstStyle/>
                    <a:p>
                      <a:pPr algn="l" fontAlgn="ctr"/>
                      <a:r>
                        <a:rPr lang="en-US" sz="900" b="0" i="0" u="none" strike="noStrike" dirty="0">
                          <a:latin typeface="Verdana"/>
                        </a:rPr>
                        <a:t>Western Bean Cutworm, Corn Borer, Black Cutworm and Fall Armyworm </a:t>
                      </a:r>
                    </a:p>
                  </a:txBody>
                  <a:tcPr marL="9525" marR="9525" marT="9525" marB="0" anchor="ctr"/>
                </a:tc>
              </a:tr>
              <a:tr h="301652">
                <a:tc>
                  <a:txBody>
                    <a:bodyPr/>
                    <a:lstStyle/>
                    <a:p>
                      <a:pPr algn="l" fontAlgn="ctr"/>
                      <a:r>
                        <a:rPr lang="en-US" sz="900" b="0" i="0" u="none" strike="noStrike">
                          <a:latin typeface="Verdana"/>
                        </a:rPr>
                        <a:t>Dow AgroSciences Pioneer Hi-Bred Herculex® RW</a:t>
                      </a:r>
                    </a:p>
                  </a:txBody>
                  <a:tcPr marL="9525" marR="9525" marT="9525" marB="0" anchor="ctr"/>
                </a:tc>
                <a:tc>
                  <a:txBody>
                    <a:bodyPr/>
                    <a:lstStyle/>
                    <a:p>
                      <a:pPr algn="l" fontAlgn="ctr"/>
                      <a:r>
                        <a:rPr lang="en-US" sz="900" b="0" i="0" u="none" strike="noStrike">
                          <a:latin typeface="Verdana"/>
                        </a:rPr>
                        <a:t>DAS 59122-7</a:t>
                      </a:r>
                    </a:p>
                  </a:txBody>
                  <a:tcPr marL="9525" marR="9525" marT="9525" marB="0" anchor="ctr"/>
                </a:tc>
                <a:tc>
                  <a:txBody>
                    <a:bodyPr/>
                    <a:lstStyle/>
                    <a:p>
                      <a:pPr algn="ctr" fontAlgn="ctr"/>
                      <a:r>
                        <a:rPr lang="en-US" sz="900" b="0" i="0" u="none" strike="noStrike">
                          <a:latin typeface="Verdana"/>
                        </a:rPr>
                        <a:t>2006</a:t>
                      </a:r>
                    </a:p>
                  </a:txBody>
                  <a:tcPr marL="9525" marR="9525" marT="9525" marB="0" anchor="ctr"/>
                </a:tc>
                <a:tc>
                  <a:txBody>
                    <a:bodyPr/>
                    <a:lstStyle/>
                    <a:p>
                      <a:pPr algn="l" fontAlgn="ctr"/>
                      <a:r>
                        <a:rPr lang="en-US" sz="900" b="0" i="0" u="none" strike="noStrike" dirty="0" smtClean="0">
                          <a:latin typeface="Verdana"/>
                        </a:rPr>
                        <a:t>Cry34Ab1</a:t>
                      </a:r>
                    </a:p>
                    <a:p>
                      <a:pPr algn="l" fontAlgn="ctr"/>
                      <a:r>
                        <a:rPr lang="en-US" sz="900" b="0" i="0" u="none" strike="noStrike" dirty="0" smtClean="0">
                          <a:latin typeface="Verdana"/>
                        </a:rPr>
                        <a:t>Cr35Ab1</a:t>
                      </a:r>
                      <a:endParaRPr lang="en-US" sz="900" b="0" i="0" u="none" strike="noStrike" dirty="0">
                        <a:latin typeface="Verdana"/>
                      </a:endParaRPr>
                    </a:p>
                  </a:txBody>
                  <a:tcPr marL="9525" marR="9525" marT="9525" marB="0" anchor="ctr"/>
                </a:tc>
                <a:tc>
                  <a:txBody>
                    <a:bodyPr/>
                    <a:lstStyle/>
                    <a:p>
                      <a:pPr algn="l" fontAlgn="ctr"/>
                      <a:r>
                        <a:rPr lang="en-US" sz="900" b="0" i="0" u="none" strike="noStrike" dirty="0">
                          <a:latin typeface="Verdana"/>
                        </a:rPr>
                        <a:t>Western Corn Rootworm, Northern Corn Rootworm </a:t>
                      </a:r>
                    </a:p>
                  </a:txBody>
                  <a:tcPr marL="9525" marR="9525" marT="9525" marB="0" anchor="ctr"/>
                </a:tc>
              </a:tr>
              <a:tr h="1063635">
                <a:tc>
                  <a:txBody>
                    <a:bodyPr/>
                    <a:lstStyle/>
                    <a:p>
                      <a:pPr algn="l" fontAlgn="ctr"/>
                      <a:r>
                        <a:rPr lang="en-US" sz="900" b="0" i="0" u="none" strike="noStrike" dirty="0">
                          <a:latin typeface="Verdana"/>
                        </a:rPr>
                        <a:t>Monsanto </a:t>
                      </a:r>
                      <a:r>
                        <a:rPr lang="en-US" sz="900" b="0" i="0" u="none" strike="noStrike" dirty="0" err="1">
                          <a:latin typeface="Verdana"/>
                        </a:rPr>
                        <a:t>Genuity™SmartStax</a:t>
                      </a:r>
                      <a:r>
                        <a:rPr lang="en-US" sz="900" b="0" i="0" u="none" strike="noStrike" dirty="0">
                          <a:latin typeface="Verdana"/>
                        </a:rPr>
                        <a:t>™, </a:t>
                      </a:r>
                      <a:r>
                        <a:rPr lang="en-US" sz="900" b="0" i="0" u="none" strike="noStrike" dirty="0" err="1">
                          <a:latin typeface="Verdana"/>
                        </a:rPr>
                        <a:t>DowAgrosciences</a:t>
                      </a:r>
                      <a:r>
                        <a:rPr lang="en-US" sz="900" b="0" i="0" u="none" strike="noStrike" dirty="0">
                          <a:latin typeface="Verdana"/>
                        </a:rPr>
                        <a:t> </a:t>
                      </a:r>
                      <a:r>
                        <a:rPr lang="en-US" sz="900" b="0" i="0" u="none" strike="noStrike" dirty="0" err="1">
                          <a:latin typeface="Verdana"/>
                        </a:rPr>
                        <a:t>SmartStax</a:t>
                      </a:r>
                      <a:r>
                        <a:rPr lang="en-US" sz="900" b="0" i="0" u="none" strike="noStrike" dirty="0">
                          <a:latin typeface="Verdana"/>
                        </a:rPr>
                        <a:t>™</a:t>
                      </a:r>
                    </a:p>
                  </a:txBody>
                  <a:tcPr marL="9525" marR="9525" marT="9525" marB="0" anchor="ctr"/>
                </a:tc>
                <a:tc>
                  <a:txBody>
                    <a:bodyPr/>
                    <a:lstStyle/>
                    <a:p>
                      <a:pPr algn="l" fontAlgn="ctr"/>
                      <a:r>
                        <a:rPr lang="en-US" sz="900" b="0" i="0" u="none" strike="noStrike" dirty="0">
                          <a:latin typeface="Verdana"/>
                        </a:rPr>
                        <a:t>MON </a:t>
                      </a:r>
                      <a:r>
                        <a:rPr lang="en-US" sz="900" b="0" i="0" u="none" strike="noStrike" dirty="0" smtClean="0">
                          <a:latin typeface="Verdana"/>
                        </a:rPr>
                        <a:t>88017</a:t>
                      </a:r>
                    </a:p>
                    <a:p>
                      <a:pPr algn="l" fontAlgn="ctr"/>
                      <a:r>
                        <a:rPr lang="en-US" sz="900" b="0" i="0" u="none" strike="noStrike" dirty="0" smtClean="0">
                          <a:latin typeface="Verdana"/>
                        </a:rPr>
                        <a:t>MON 89034</a:t>
                      </a:r>
                    </a:p>
                    <a:p>
                      <a:pPr algn="l" fontAlgn="ctr"/>
                      <a:r>
                        <a:rPr lang="en-US" sz="900" b="0" i="0" u="none" strike="noStrike" dirty="0" smtClean="0">
                          <a:latin typeface="Verdana"/>
                        </a:rPr>
                        <a:t>TC 1507</a:t>
                      </a:r>
                    </a:p>
                    <a:p>
                      <a:pPr algn="l" fontAlgn="ctr"/>
                      <a:r>
                        <a:rPr lang="en-US" sz="900" b="0" i="0" u="none" strike="noStrike" dirty="0" smtClean="0">
                          <a:latin typeface="Verdana"/>
                        </a:rPr>
                        <a:t>DAS 59122-7</a:t>
                      </a:r>
                      <a:endParaRPr lang="en-US" sz="900" b="0" i="0" u="none" strike="noStrike" dirty="0">
                        <a:latin typeface="Verdana"/>
                      </a:endParaRPr>
                    </a:p>
                  </a:txBody>
                  <a:tcPr marL="9525" marR="9525" marT="9525" marB="0" anchor="ctr"/>
                </a:tc>
                <a:tc>
                  <a:txBody>
                    <a:bodyPr/>
                    <a:lstStyle/>
                    <a:p>
                      <a:pPr algn="ctr" fontAlgn="ctr"/>
                      <a:r>
                        <a:rPr lang="en-US" sz="900" b="0" i="0" u="none" strike="noStrike">
                          <a:latin typeface="Verdana"/>
                        </a:rPr>
                        <a:t>2010</a:t>
                      </a:r>
                    </a:p>
                  </a:txBody>
                  <a:tcPr marL="9525" marR="9525" marT="9525" marB="0" anchor="ctr"/>
                </a:tc>
                <a:tc>
                  <a:txBody>
                    <a:bodyPr/>
                    <a:lstStyle/>
                    <a:p>
                      <a:pPr algn="l" fontAlgn="ctr"/>
                      <a:r>
                        <a:rPr lang="en-US" sz="900" b="0" i="0" u="none" strike="noStrike" dirty="0" smtClean="0">
                          <a:latin typeface="Verdana"/>
                        </a:rPr>
                        <a:t>Cry3Bb1</a:t>
                      </a:r>
                    </a:p>
                    <a:p>
                      <a:pPr algn="l" fontAlgn="ctr"/>
                      <a:r>
                        <a:rPr lang="en-US" sz="900" b="0" i="0" u="none" strike="noStrike" dirty="0" smtClean="0">
                          <a:latin typeface="Verdana"/>
                        </a:rPr>
                        <a:t>Cry1A.105</a:t>
                      </a:r>
                    </a:p>
                    <a:p>
                      <a:pPr algn="l" fontAlgn="ctr"/>
                      <a:r>
                        <a:rPr lang="en-US" sz="900" b="0" i="0" u="none" strike="noStrike" dirty="0" smtClean="0">
                          <a:latin typeface="Verdana"/>
                        </a:rPr>
                        <a:t>Cry2Ab2</a:t>
                      </a:r>
                    </a:p>
                    <a:p>
                      <a:pPr algn="l" fontAlgn="ctr"/>
                      <a:r>
                        <a:rPr lang="en-US" sz="900" b="0" i="0" u="none" strike="noStrike" dirty="0" smtClean="0">
                          <a:latin typeface="Verdana"/>
                        </a:rPr>
                        <a:t>Cry1F</a:t>
                      </a:r>
                    </a:p>
                    <a:p>
                      <a:pPr algn="l" fontAlgn="ctr"/>
                      <a:r>
                        <a:rPr lang="en-US" sz="900" b="0" i="0" u="none" strike="noStrike" dirty="0" smtClean="0">
                          <a:latin typeface="Verdana"/>
                        </a:rPr>
                        <a:t>Cry34Ab1</a:t>
                      </a:r>
                    </a:p>
                    <a:p>
                      <a:pPr algn="l" fontAlgn="ctr"/>
                      <a:r>
                        <a:rPr lang="en-US" sz="900" b="0" i="0" u="none" strike="noStrike" dirty="0" smtClean="0">
                          <a:latin typeface="Verdana"/>
                        </a:rPr>
                        <a:t>Cr35Ab1</a:t>
                      </a:r>
                      <a:endParaRPr lang="en-US" sz="900" b="0" i="0" u="none" strike="noStrike" dirty="0">
                        <a:latin typeface="Verdana"/>
                      </a:endParaRPr>
                    </a:p>
                  </a:txBody>
                  <a:tcPr marL="9525" marR="9525" marT="9525" marB="0" anchor="ctr"/>
                </a:tc>
                <a:tc>
                  <a:txBody>
                    <a:bodyPr/>
                    <a:lstStyle/>
                    <a:p>
                      <a:pPr algn="l" fontAlgn="ctr"/>
                      <a:r>
                        <a:rPr lang="en-US" sz="900" b="0" i="0" u="none" strike="noStrike" dirty="0">
                          <a:latin typeface="Verdana"/>
                        </a:rPr>
                        <a:t>European Corn Borer, Southwestern/Southern Cornstalk Borer, Corn Earworm, Fall Armyworm, Stalk Borers, </a:t>
                      </a:r>
                      <a:r>
                        <a:rPr lang="en-US" sz="900" b="0" i="0" u="none" strike="noStrike" dirty="0" smtClean="0">
                          <a:latin typeface="Verdana"/>
                        </a:rPr>
                        <a:t>Sugarcane </a:t>
                      </a:r>
                      <a:r>
                        <a:rPr lang="en-US" sz="900" b="0" i="0" u="none" strike="noStrike" dirty="0">
                          <a:latin typeface="Verdana"/>
                        </a:rPr>
                        <a:t>Borer, Western Bean Cutworm, </a:t>
                      </a:r>
                      <a:r>
                        <a:rPr lang="en-US" sz="900" b="0" i="0" u="none" strike="noStrike" dirty="0" smtClean="0">
                          <a:latin typeface="Verdana"/>
                        </a:rPr>
                        <a:t>Western/Northern/Mexican </a:t>
                      </a:r>
                      <a:r>
                        <a:rPr lang="en-US" sz="900" b="0" i="0" u="none" strike="noStrike" dirty="0">
                          <a:latin typeface="Verdana"/>
                        </a:rPr>
                        <a:t>Corn Rootworm</a:t>
                      </a:r>
                    </a:p>
                  </a:txBody>
                  <a:tcPr marL="9525" marR="9525" marT="9525" marB="0" anchor="ctr"/>
                </a:tc>
              </a:tr>
              <a:tr h="371491">
                <a:tc gridSpan="5">
                  <a:txBody>
                    <a:bodyPr/>
                    <a:lstStyle/>
                    <a:p>
                      <a:pPr algn="l" fontAlgn="b"/>
                      <a:r>
                        <a:rPr lang="en-US" sz="800" b="0" i="0" u="none" strike="noStrike" baseline="30000" dirty="0">
                          <a:latin typeface="Verdana"/>
                        </a:rPr>
                        <a:t>a</a:t>
                      </a:r>
                      <a:r>
                        <a:rPr lang="en-US" sz="800" b="0" i="0" u="none" strike="noStrike" dirty="0">
                          <a:latin typeface="Verdana"/>
                        </a:rPr>
                        <a:t> Event names for corn from National Corn Growers Association (NCGA) "Know Before You Grow®" Table 1, http://www.ncga.com/know-before-you-grow/; for cotton from Monsanto product descriptions and USEPA 2005. Some events are </a:t>
                      </a:r>
                      <a:r>
                        <a:rPr lang="en-US" sz="800" b="0" i="0" u="none" strike="noStrike" dirty="0" smtClean="0">
                          <a:latin typeface="Verdana"/>
                        </a:rPr>
                        <a:t>incorporated </a:t>
                      </a:r>
                      <a:r>
                        <a:rPr lang="en-US" sz="800" b="0" i="0" u="none" strike="noStrike" dirty="0">
                          <a:latin typeface="Verdana"/>
                        </a:rPr>
                        <a:t>into more than one product.</a:t>
                      </a: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192730">
                <a:tc gridSpan="5">
                  <a:txBody>
                    <a:bodyPr/>
                    <a:lstStyle/>
                    <a:p>
                      <a:pPr algn="l" fontAlgn="b"/>
                      <a:r>
                        <a:rPr lang="en-US" sz="800" b="0" i="0" u="none" strike="noStrike" baseline="30000" dirty="0" err="1">
                          <a:latin typeface="Verdana"/>
                        </a:rPr>
                        <a:t>b</a:t>
                      </a:r>
                      <a:r>
                        <a:rPr lang="en-US" sz="800" b="0" i="0" u="none" strike="noStrike" dirty="0" err="1">
                          <a:latin typeface="Verdana"/>
                        </a:rPr>
                        <a:t>The</a:t>
                      </a:r>
                      <a:r>
                        <a:rPr lang="en-US" sz="800" b="0" i="0" u="none" strike="noStrike" dirty="0">
                          <a:latin typeface="Verdana"/>
                        </a:rPr>
                        <a:t> year that varieties containing each event were first offered for sale was taken from company websites, technology use guides, and farm press articles.</a:t>
                      </a: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391513">
                <a:tc gridSpan="5">
                  <a:txBody>
                    <a:bodyPr/>
                    <a:lstStyle/>
                    <a:p>
                      <a:pPr algn="l" fontAlgn="b"/>
                      <a:r>
                        <a:rPr lang="en-US" sz="800" b="0" i="0" u="none" strike="noStrike" baseline="30000" dirty="0" err="1">
                          <a:latin typeface="Verdana"/>
                        </a:rPr>
                        <a:t>c</a:t>
                      </a:r>
                      <a:r>
                        <a:rPr lang="en-US" sz="800" b="0" i="0" u="none" strike="noStrike" dirty="0" err="1">
                          <a:latin typeface="Verdana"/>
                        </a:rPr>
                        <a:t>Insect</a:t>
                      </a:r>
                      <a:r>
                        <a:rPr lang="en-US" sz="800" b="0" i="0" u="none" strike="noStrike" dirty="0">
                          <a:latin typeface="Verdana"/>
                        </a:rPr>
                        <a:t> targets for </a:t>
                      </a:r>
                      <a:r>
                        <a:rPr lang="en-US" sz="800" b="0" i="0" u="none" strike="noStrike" dirty="0" smtClean="0">
                          <a:latin typeface="Verdana"/>
                        </a:rPr>
                        <a:t>Cry </a:t>
                      </a:r>
                      <a:r>
                        <a:rPr lang="en-US" sz="800" b="0" i="0" u="none" strike="noStrike" dirty="0">
                          <a:latin typeface="Verdana"/>
                        </a:rPr>
                        <a:t>proteins in corn from National Corn Growers Association (NCGA) "Know Before You Grow®" Table 1, http://www.ncga.com/know-before-you-grow/; in cotton from company product descriptions and USEPA 2005.</a:t>
                      </a: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772959316"/>
              </p:ext>
            </p:extLst>
          </p:nvPr>
        </p:nvGraphicFramePr>
        <p:xfrm>
          <a:off x="304800" y="767671"/>
          <a:ext cx="8534400" cy="4718728"/>
        </p:xfrm>
        <a:graphic>
          <a:graphicData uri="http://schemas.openxmlformats.org/drawingml/2006/table">
            <a:tbl>
              <a:tblPr firstRow="1" bandRow="1">
                <a:tableStyleId>{5C22544A-7EE6-4342-B048-85BDC9FD1C3A}</a:tableStyleId>
              </a:tblPr>
              <a:tblGrid>
                <a:gridCol w="3443092"/>
                <a:gridCol w="1065718"/>
                <a:gridCol w="983741"/>
                <a:gridCol w="1065718"/>
                <a:gridCol w="1147697"/>
                <a:gridCol w="828434"/>
              </a:tblGrid>
              <a:tr h="952243">
                <a:tc gridSpan="6">
                  <a:txBody>
                    <a:bodyPr/>
                    <a:lstStyle/>
                    <a:p>
                      <a:r>
                        <a:rPr lang="en-US" sz="2400" i="1" dirty="0" smtClean="0">
                          <a:latin typeface="Century Gothic" pitchFamily="34" charset="0"/>
                        </a:rPr>
                        <a:t>Bt</a:t>
                      </a:r>
                      <a:r>
                        <a:rPr lang="en-US" sz="2400" dirty="0" smtClean="0">
                          <a:latin typeface="Century Gothic" pitchFamily="34" charset="0"/>
                        </a:rPr>
                        <a:t> Corn Expression</a:t>
                      </a:r>
                      <a:r>
                        <a:rPr lang="en-US" sz="2400" baseline="0" dirty="0" smtClean="0">
                          <a:latin typeface="Century Gothic" pitchFamily="34" charset="0"/>
                        </a:rPr>
                        <a:t> Levels per Plant Tissue</a:t>
                      </a:r>
                      <a:r>
                        <a:rPr lang="en-US" sz="2400" dirty="0" smtClean="0">
                          <a:latin typeface="Century Gothic" pitchFamily="34" charset="0"/>
                        </a:rPr>
                        <a:t>: Major Events and Products</a:t>
                      </a:r>
                      <a:endParaRPr lang="en-US" sz="2400" dirty="0">
                        <a:latin typeface="Century Gothic" pitchFamily="34"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sz="2400" dirty="0">
                        <a:latin typeface="Century Gothic" pitchFamily="34" charset="0"/>
                      </a:endParaRPr>
                    </a:p>
                  </a:txBody>
                  <a:tcPr/>
                </a:tc>
                <a:tc hMerge="1">
                  <a:txBody>
                    <a:bodyPr/>
                    <a:lstStyle/>
                    <a:p>
                      <a:endParaRPr lang="en-US" sz="2400" dirty="0">
                        <a:latin typeface="Century Gothic" pitchFamily="34" charset="0"/>
                      </a:endParaRPr>
                    </a:p>
                  </a:txBody>
                  <a:tcPr/>
                </a:tc>
              </a:tr>
              <a:tr h="591329">
                <a:tc>
                  <a:txBody>
                    <a:bodyPr/>
                    <a:lstStyle/>
                    <a:p>
                      <a:pPr algn="ctr" fontAlgn="ctr"/>
                      <a:r>
                        <a:rPr lang="en-US" sz="1100" b="1" i="0" u="none" strike="noStrike" dirty="0">
                          <a:latin typeface="Verdana"/>
                        </a:rPr>
                        <a:t>Product </a:t>
                      </a:r>
                      <a:r>
                        <a:rPr lang="en-US" sz="1100" b="1" i="0" u="none" strike="noStrike" dirty="0" smtClean="0">
                          <a:latin typeface="Verdana"/>
                        </a:rPr>
                        <a:t>Name</a:t>
                      </a:r>
                      <a:endParaRPr lang="en-US" sz="1100" b="1" i="0" u="none" strike="noStrike" dirty="0">
                        <a:latin typeface="Verdana"/>
                      </a:endParaRPr>
                    </a:p>
                  </a:txBody>
                  <a:tcPr marL="9525" marR="9525" marT="9525" marB="0" anchor="ctr"/>
                </a:tc>
                <a:tc>
                  <a:txBody>
                    <a:bodyPr/>
                    <a:lstStyle/>
                    <a:p>
                      <a:pPr algn="ctr" fontAlgn="ctr"/>
                      <a:r>
                        <a:rPr lang="en-US" sz="1100" b="1" i="0" u="none" strike="noStrike" dirty="0">
                          <a:latin typeface="Verdana"/>
                        </a:rPr>
                        <a:t>Event</a:t>
                      </a:r>
                    </a:p>
                  </a:txBody>
                  <a:tcPr marL="9525" marR="9525" marT="9525" marB="0" anchor="ctr"/>
                </a:tc>
                <a:tc>
                  <a:txBody>
                    <a:bodyPr/>
                    <a:lstStyle/>
                    <a:p>
                      <a:pPr algn="l" fontAlgn="ctr"/>
                      <a:r>
                        <a:rPr lang="en-US" sz="1100" b="1" i="0" u="none" strike="noStrike" dirty="0">
                          <a:latin typeface="Verdana"/>
                        </a:rPr>
                        <a:t>Cry Protein</a:t>
                      </a:r>
                    </a:p>
                  </a:txBody>
                  <a:tcPr marL="9525" marR="9525" marT="9525" marB="0" anchor="ctr"/>
                </a:tc>
                <a:tc>
                  <a:txBody>
                    <a:bodyPr/>
                    <a:lstStyle/>
                    <a:p>
                      <a:pPr algn="ctr" fontAlgn="ctr"/>
                      <a:r>
                        <a:rPr lang="en-US" sz="1100" b="1" i="0" u="none" strike="noStrike" dirty="0" smtClean="0">
                          <a:latin typeface="Verdana"/>
                        </a:rPr>
                        <a:t>Plant Stage</a:t>
                      </a:r>
                      <a:endParaRPr lang="en-US" sz="1100" b="1" i="0" u="none" strike="noStrike" dirty="0">
                        <a:latin typeface="Verdana"/>
                      </a:endParaRPr>
                    </a:p>
                  </a:txBody>
                  <a:tcPr marL="9525" marR="9525" marT="9525" marB="0" anchor="ctr"/>
                </a:tc>
                <a:tc>
                  <a:txBody>
                    <a:bodyPr/>
                    <a:lstStyle/>
                    <a:p>
                      <a:pPr algn="ctr" fontAlgn="ctr"/>
                      <a:r>
                        <a:rPr lang="en-US" sz="1100" b="1" i="0" u="none" strike="noStrike" dirty="0" err="1" smtClean="0">
                          <a:latin typeface="Verdana"/>
                        </a:rPr>
                        <a:t>Shoot</a:t>
                      </a:r>
                      <a:r>
                        <a:rPr lang="en-US" sz="1100" b="1" i="0" u="none" strike="noStrike" baseline="30000" dirty="0" err="1" smtClean="0">
                          <a:latin typeface="Verdana"/>
                        </a:rPr>
                        <a:t>b</a:t>
                      </a:r>
                      <a:r>
                        <a:rPr lang="en-US" sz="1100" b="1" i="0" u="none" strike="noStrike" dirty="0" smtClean="0">
                          <a:latin typeface="Verdana"/>
                        </a:rPr>
                        <a:t> </a:t>
                      </a:r>
                      <a:r>
                        <a:rPr lang="en-US" sz="1100" b="1" i="0" u="none" strike="noStrike" dirty="0">
                          <a:latin typeface="Verdana"/>
                        </a:rPr>
                        <a:t>conc. </a:t>
                      </a:r>
                      <a:r>
                        <a:rPr lang="en-US" sz="1100" b="0" i="0" u="none" strike="noStrike" dirty="0">
                          <a:latin typeface="Verdana"/>
                        </a:rPr>
                        <a:t>(</a:t>
                      </a:r>
                      <a:r>
                        <a:rPr lang="en-US" sz="1100" b="0" i="0" u="none" strike="noStrike" dirty="0" err="1">
                          <a:latin typeface="Verdana"/>
                        </a:rPr>
                        <a:t>ug</a:t>
                      </a:r>
                      <a:r>
                        <a:rPr lang="en-US" sz="1100" b="0" i="0" u="none" strike="noStrike" dirty="0">
                          <a:latin typeface="Verdana"/>
                        </a:rPr>
                        <a:t>/g </a:t>
                      </a:r>
                      <a:r>
                        <a:rPr lang="en-US" sz="1100" b="0" i="0" u="none" strike="noStrike" dirty="0" err="1">
                          <a:latin typeface="Verdana"/>
                        </a:rPr>
                        <a:t>dw</a:t>
                      </a:r>
                      <a:r>
                        <a:rPr lang="en-US" sz="1100" b="0" i="0" u="none" strike="noStrike" dirty="0">
                          <a:latin typeface="Verdana"/>
                        </a:rPr>
                        <a:t>)</a:t>
                      </a:r>
                      <a:endParaRPr lang="en-US" sz="1100" b="1" i="0" u="none" strike="noStrike" dirty="0">
                        <a:latin typeface="Verdana"/>
                      </a:endParaRPr>
                    </a:p>
                  </a:txBody>
                  <a:tcPr marL="9525" marR="9525" marT="9525" marB="0" anchor="ctr"/>
                </a:tc>
                <a:tc>
                  <a:txBody>
                    <a:bodyPr/>
                    <a:lstStyle/>
                    <a:p>
                      <a:pPr algn="ctr" fontAlgn="ctr"/>
                      <a:r>
                        <a:rPr lang="en-US" sz="1100" b="1" i="0" u="none" strike="noStrike" dirty="0">
                          <a:latin typeface="Verdana"/>
                        </a:rPr>
                        <a:t>Root conc. </a:t>
                      </a:r>
                      <a:r>
                        <a:rPr lang="en-US" sz="1100" b="1" i="0" u="none" strike="noStrike" dirty="0" smtClean="0">
                          <a:latin typeface="Verdana"/>
                        </a:rPr>
                        <a:t>   </a:t>
                      </a:r>
                      <a:r>
                        <a:rPr lang="en-US" sz="1100" b="0" i="0" u="none" strike="noStrike" dirty="0" smtClean="0">
                          <a:latin typeface="Verdana"/>
                        </a:rPr>
                        <a:t>(</a:t>
                      </a:r>
                      <a:r>
                        <a:rPr lang="en-US" sz="1100" b="0" i="0" u="none" strike="noStrike" dirty="0" err="1">
                          <a:latin typeface="Verdana"/>
                        </a:rPr>
                        <a:t>ug</a:t>
                      </a:r>
                      <a:r>
                        <a:rPr lang="en-US" sz="1100" b="0" i="0" u="none" strike="noStrike" dirty="0">
                          <a:latin typeface="Verdana"/>
                        </a:rPr>
                        <a:t>/g </a:t>
                      </a:r>
                      <a:r>
                        <a:rPr lang="en-US" sz="1100" b="0" i="0" u="none" strike="noStrike" dirty="0" err="1">
                          <a:latin typeface="Verdana"/>
                        </a:rPr>
                        <a:t>dw</a:t>
                      </a:r>
                      <a:r>
                        <a:rPr lang="en-US" sz="1100" b="0" i="0" u="none" strike="noStrike" dirty="0">
                          <a:latin typeface="Verdana"/>
                        </a:rPr>
                        <a:t>)</a:t>
                      </a:r>
                      <a:endParaRPr lang="en-US" sz="1100" b="1" i="0" u="none" strike="noStrike" dirty="0">
                        <a:latin typeface="Verdana"/>
                      </a:endParaRPr>
                    </a:p>
                  </a:txBody>
                  <a:tcPr marL="9525" marR="9525" marT="9525" marB="0" anchor="ctr"/>
                </a:tc>
              </a:tr>
              <a:tr h="238339">
                <a:tc>
                  <a:txBody>
                    <a:bodyPr/>
                    <a:lstStyle/>
                    <a:p>
                      <a:pPr algn="l" fontAlgn="ctr"/>
                      <a:r>
                        <a:rPr lang="en-US" sz="1000" b="0" i="0" u="none" strike="noStrike">
                          <a:latin typeface="Verdana"/>
                        </a:rPr>
                        <a:t>Syngenta Agrisure® CB</a:t>
                      </a:r>
                    </a:p>
                  </a:txBody>
                  <a:tcPr marL="9525" marR="9525" marT="9525" marB="0" anchor="ctr"/>
                </a:tc>
                <a:tc>
                  <a:txBody>
                    <a:bodyPr/>
                    <a:lstStyle/>
                    <a:p>
                      <a:pPr algn="l" fontAlgn="ctr"/>
                      <a:r>
                        <a:rPr lang="en-US" sz="1000" b="0" i="1" u="none" strike="noStrike">
                          <a:latin typeface="Verdana"/>
                        </a:rPr>
                        <a:t>BT</a:t>
                      </a:r>
                      <a:r>
                        <a:rPr lang="en-US" sz="1000" b="0" i="0" u="none" strike="noStrike">
                          <a:latin typeface="Verdana"/>
                        </a:rPr>
                        <a:t> 11</a:t>
                      </a:r>
                    </a:p>
                  </a:txBody>
                  <a:tcPr marL="9525" marR="9525" marT="9525" marB="0" anchor="ctr"/>
                </a:tc>
                <a:tc>
                  <a:txBody>
                    <a:bodyPr/>
                    <a:lstStyle/>
                    <a:p>
                      <a:pPr algn="l" fontAlgn="ctr"/>
                      <a:r>
                        <a:rPr lang="en-US" sz="1000" b="0" i="0" u="none" strike="noStrike">
                          <a:latin typeface="Verdana"/>
                        </a:rPr>
                        <a:t>Cry1Ab</a:t>
                      </a:r>
                    </a:p>
                  </a:txBody>
                  <a:tcPr marL="9525" marR="9525" marT="9525" marB="0" anchor="ctr"/>
                </a:tc>
                <a:tc>
                  <a:txBody>
                    <a:bodyPr/>
                    <a:lstStyle/>
                    <a:p>
                      <a:pPr algn="l" fontAlgn="b"/>
                      <a:r>
                        <a:rPr lang="en-US" sz="1000" b="0" i="0" u="none" strike="noStrike" dirty="0">
                          <a:latin typeface="Verdana"/>
                        </a:rPr>
                        <a:t>mature</a:t>
                      </a:r>
                    </a:p>
                  </a:txBody>
                  <a:tcPr marL="9525" marR="9525" marT="9525" marB="0" anchor="b"/>
                </a:tc>
                <a:tc>
                  <a:txBody>
                    <a:bodyPr/>
                    <a:lstStyle/>
                    <a:p>
                      <a:pPr algn="l" fontAlgn="ctr"/>
                      <a:r>
                        <a:rPr lang="en-US" sz="1000" b="1" i="0" u="none" strike="noStrike" dirty="0">
                          <a:latin typeface="Verdana"/>
                        </a:rPr>
                        <a:t> </a:t>
                      </a:r>
                    </a:p>
                  </a:txBody>
                  <a:tcPr marL="9525" marR="9525" marT="9525" marB="0" anchor="ctr"/>
                </a:tc>
                <a:tc>
                  <a:txBody>
                    <a:bodyPr/>
                    <a:lstStyle/>
                    <a:p>
                      <a:pPr algn="ctr" fontAlgn="ctr"/>
                      <a:r>
                        <a:rPr lang="en-US" sz="1000" b="1" i="0" u="none" strike="noStrike" dirty="0">
                          <a:latin typeface="Verdana"/>
                        </a:rPr>
                        <a:t> </a:t>
                      </a:r>
                    </a:p>
                  </a:txBody>
                  <a:tcPr marL="9525" marR="9525" marT="9525" marB="0" anchor="ctr"/>
                </a:tc>
              </a:tr>
              <a:tr h="363704">
                <a:tc>
                  <a:txBody>
                    <a:bodyPr/>
                    <a:lstStyle/>
                    <a:p>
                      <a:pPr algn="l" fontAlgn="ctr"/>
                      <a:r>
                        <a:rPr lang="en-US" sz="1000" b="0" i="0" u="none" strike="noStrike">
                          <a:latin typeface="Verdana"/>
                        </a:rPr>
                        <a:t>Monsanto YieldGard® Corn Borer</a:t>
                      </a:r>
                    </a:p>
                  </a:txBody>
                  <a:tcPr marL="9525" marR="9525" marT="9525" marB="0" anchor="ctr"/>
                </a:tc>
                <a:tc>
                  <a:txBody>
                    <a:bodyPr/>
                    <a:lstStyle/>
                    <a:p>
                      <a:pPr algn="l" fontAlgn="ctr"/>
                      <a:r>
                        <a:rPr lang="en-US" sz="1000" b="0" i="0" u="none" strike="noStrike">
                          <a:latin typeface="Verdana"/>
                        </a:rPr>
                        <a:t>MON 810</a:t>
                      </a:r>
                    </a:p>
                  </a:txBody>
                  <a:tcPr marL="9525" marR="9525" marT="9525" marB="0" anchor="ctr"/>
                </a:tc>
                <a:tc>
                  <a:txBody>
                    <a:bodyPr/>
                    <a:lstStyle/>
                    <a:p>
                      <a:pPr algn="l" fontAlgn="ctr"/>
                      <a:r>
                        <a:rPr lang="en-US" sz="1000" b="0" i="0" u="none" strike="noStrike">
                          <a:latin typeface="Verdana"/>
                        </a:rPr>
                        <a:t>Cry1Ab</a:t>
                      </a:r>
                    </a:p>
                  </a:txBody>
                  <a:tcPr marL="9525" marR="9525" marT="9525" marB="0" anchor="ctr"/>
                </a:tc>
                <a:tc>
                  <a:txBody>
                    <a:bodyPr/>
                    <a:lstStyle/>
                    <a:p>
                      <a:pPr algn="l" fontAlgn="b"/>
                      <a:r>
                        <a:rPr lang="en-US" sz="1000" b="0" i="0" u="none" strike="noStrike" dirty="0">
                          <a:latin typeface="Verdana"/>
                        </a:rPr>
                        <a:t>2 wk post-pollination</a:t>
                      </a:r>
                    </a:p>
                  </a:txBody>
                  <a:tcPr marL="9525" marR="9525" marT="9525" marB="0" anchor="b"/>
                </a:tc>
                <a:tc>
                  <a:txBody>
                    <a:bodyPr/>
                    <a:lstStyle/>
                    <a:p>
                      <a:pPr algn="ctr" fontAlgn="ctr"/>
                      <a:r>
                        <a:rPr lang="en-US" sz="1000" b="1" i="0" u="none" strike="noStrike" dirty="0">
                          <a:latin typeface="Verdana"/>
                        </a:rPr>
                        <a:t> </a:t>
                      </a:r>
                    </a:p>
                  </a:txBody>
                  <a:tcPr marL="9525" marR="9525" marT="9525" marB="0" anchor="ctr"/>
                </a:tc>
                <a:tc>
                  <a:txBody>
                    <a:bodyPr/>
                    <a:lstStyle/>
                    <a:p>
                      <a:pPr algn="ctr" fontAlgn="ctr"/>
                      <a:r>
                        <a:rPr lang="en-US" sz="1000" b="1" i="0" u="none" strike="noStrike" dirty="0">
                          <a:latin typeface="Verdana"/>
                        </a:rPr>
                        <a:t> </a:t>
                      </a:r>
                    </a:p>
                  </a:txBody>
                  <a:tcPr marL="9525" marR="9525" marT="9525" marB="0" anchor="ctr"/>
                </a:tc>
              </a:tr>
              <a:tr h="187362">
                <a:tc>
                  <a:txBody>
                    <a:bodyPr/>
                    <a:lstStyle/>
                    <a:p>
                      <a:pPr algn="l" fontAlgn="ctr"/>
                      <a:r>
                        <a:rPr lang="en-US" sz="1000" b="0" i="0" u="none" strike="noStrike">
                          <a:latin typeface="Verdana"/>
                        </a:rPr>
                        <a:t>Monsanto YieldGard® Rootworm</a:t>
                      </a:r>
                    </a:p>
                  </a:txBody>
                  <a:tcPr marL="9525" marR="9525" marT="9525" marB="0" anchor="ctr"/>
                </a:tc>
                <a:tc>
                  <a:txBody>
                    <a:bodyPr/>
                    <a:lstStyle/>
                    <a:p>
                      <a:pPr algn="l" fontAlgn="ctr"/>
                      <a:r>
                        <a:rPr lang="en-US" sz="1000" b="0" i="0" u="none" strike="noStrike">
                          <a:latin typeface="Verdana"/>
                        </a:rPr>
                        <a:t>MON 863</a:t>
                      </a:r>
                    </a:p>
                  </a:txBody>
                  <a:tcPr marL="9525" marR="9525" marT="9525" marB="0" anchor="ctr"/>
                </a:tc>
                <a:tc>
                  <a:txBody>
                    <a:bodyPr/>
                    <a:lstStyle/>
                    <a:p>
                      <a:pPr algn="l" fontAlgn="ctr"/>
                      <a:r>
                        <a:rPr lang="en-US" sz="1000" b="0" i="0" u="none" strike="noStrike">
                          <a:latin typeface="Verdana"/>
                        </a:rPr>
                        <a:t>Cry3Bb1</a:t>
                      </a:r>
                    </a:p>
                  </a:txBody>
                  <a:tcPr marL="9525" marR="9525" marT="9525" marB="0" anchor="ctr"/>
                </a:tc>
                <a:tc>
                  <a:txBody>
                    <a:bodyPr/>
                    <a:lstStyle/>
                    <a:p>
                      <a:pPr algn="l" fontAlgn="b"/>
                      <a:r>
                        <a:rPr lang="en-US" sz="1000" b="0" i="0" u="none" strike="noStrike" dirty="0">
                          <a:latin typeface="Verdana"/>
                        </a:rPr>
                        <a:t>forage, 90 DAP</a:t>
                      </a:r>
                    </a:p>
                  </a:txBody>
                  <a:tcPr marL="9525" marR="9525" marT="9525" marB="0" anchor="b"/>
                </a:tc>
                <a:tc>
                  <a:txBody>
                    <a:bodyPr/>
                    <a:lstStyle/>
                    <a:p>
                      <a:pPr algn="ctr" fontAlgn="b"/>
                      <a:r>
                        <a:rPr lang="en-US" sz="1000" b="0" i="0" u="none" strike="noStrike" dirty="0">
                          <a:latin typeface="Verdana"/>
                        </a:rPr>
                        <a:t>130</a:t>
                      </a:r>
                    </a:p>
                  </a:txBody>
                  <a:tcPr marL="9525" marR="9525" marT="9525" marB="0" anchor="b"/>
                </a:tc>
                <a:tc>
                  <a:txBody>
                    <a:bodyPr/>
                    <a:lstStyle/>
                    <a:p>
                      <a:pPr algn="ctr" fontAlgn="b"/>
                      <a:r>
                        <a:rPr lang="en-US" sz="1000" b="0" i="0" u="none" strike="noStrike" dirty="0">
                          <a:latin typeface="Verdana"/>
                        </a:rPr>
                        <a:t>136</a:t>
                      </a:r>
                    </a:p>
                  </a:txBody>
                  <a:tcPr marL="9525" marR="9525" marT="9525" marB="0" anchor="b"/>
                </a:tc>
              </a:tr>
              <a:tr h="253491">
                <a:tc>
                  <a:txBody>
                    <a:bodyPr/>
                    <a:lstStyle/>
                    <a:p>
                      <a:pPr algn="l" fontAlgn="ctr"/>
                      <a:r>
                        <a:rPr lang="en-US" sz="1000" b="0" i="0" u="none" strike="noStrike">
                          <a:latin typeface="Verdana"/>
                        </a:rPr>
                        <a:t>Monsanto YieldGard VT™ Rootworm</a:t>
                      </a:r>
                    </a:p>
                  </a:txBody>
                  <a:tcPr marL="9525" marR="9525" marT="9525" marB="0" anchor="ctr"/>
                </a:tc>
                <a:tc>
                  <a:txBody>
                    <a:bodyPr/>
                    <a:lstStyle/>
                    <a:p>
                      <a:pPr algn="l" fontAlgn="ctr"/>
                      <a:r>
                        <a:rPr lang="en-US" sz="1000" b="0" i="0" u="none" strike="noStrike">
                          <a:latin typeface="Verdana"/>
                        </a:rPr>
                        <a:t>MON 88017</a:t>
                      </a:r>
                    </a:p>
                  </a:txBody>
                  <a:tcPr marL="9525" marR="9525" marT="9525" marB="0" anchor="ctr"/>
                </a:tc>
                <a:tc>
                  <a:txBody>
                    <a:bodyPr/>
                    <a:lstStyle/>
                    <a:p>
                      <a:pPr algn="l" fontAlgn="ctr"/>
                      <a:r>
                        <a:rPr lang="en-US" sz="1000" b="0" i="0" u="none" strike="noStrike">
                          <a:latin typeface="Verdana"/>
                        </a:rPr>
                        <a:t>Cry3Bb1</a:t>
                      </a:r>
                    </a:p>
                  </a:txBody>
                  <a:tcPr marL="9525" marR="9525" marT="9525" marB="0" anchor="ctr"/>
                </a:tc>
                <a:tc>
                  <a:txBody>
                    <a:bodyPr/>
                    <a:lstStyle/>
                    <a:p>
                      <a:pPr algn="l" fontAlgn="b"/>
                      <a:r>
                        <a:rPr lang="en-US" sz="1000" b="0" i="0" u="none" strike="noStrike" dirty="0">
                          <a:latin typeface="Verdana"/>
                        </a:rPr>
                        <a:t>forage, R4-5</a:t>
                      </a:r>
                    </a:p>
                  </a:txBody>
                  <a:tcPr marL="9525" marR="9525" marT="9525" marB="0" anchor="b"/>
                </a:tc>
                <a:tc>
                  <a:txBody>
                    <a:bodyPr/>
                    <a:lstStyle/>
                    <a:p>
                      <a:pPr algn="ctr" fontAlgn="b"/>
                      <a:r>
                        <a:rPr lang="en-US" sz="1000" b="0" i="0" u="none" strike="noStrike" dirty="0">
                          <a:latin typeface="Verdana"/>
                        </a:rPr>
                        <a:t>40</a:t>
                      </a:r>
                    </a:p>
                  </a:txBody>
                  <a:tcPr marL="9525" marR="9525" marT="9525" marB="0" anchor="b"/>
                </a:tc>
                <a:tc>
                  <a:txBody>
                    <a:bodyPr/>
                    <a:lstStyle/>
                    <a:p>
                      <a:pPr algn="ctr" fontAlgn="b"/>
                      <a:r>
                        <a:rPr lang="en-US" sz="1000" b="0" i="0" u="none" strike="noStrike" dirty="0">
                          <a:latin typeface="Verdana"/>
                        </a:rPr>
                        <a:t>50</a:t>
                      </a:r>
                    </a:p>
                  </a:txBody>
                  <a:tcPr marL="9525" marR="9525" marT="9525" marB="0" anchor="b"/>
                </a:tc>
              </a:tr>
              <a:tr h="363704">
                <a:tc>
                  <a:txBody>
                    <a:bodyPr/>
                    <a:lstStyle/>
                    <a:p>
                      <a:pPr algn="l" fontAlgn="ctr"/>
                      <a:r>
                        <a:rPr lang="fr-FR" sz="1000" b="0" i="0" u="none" strike="noStrike">
                          <a:latin typeface="Verdana"/>
                        </a:rPr>
                        <a:t>Monsanto Genuity™ VT Double PRO™</a:t>
                      </a:r>
                    </a:p>
                  </a:txBody>
                  <a:tcPr marL="9525" marR="9525" marT="9525" marB="0" anchor="ctr"/>
                </a:tc>
                <a:tc>
                  <a:txBody>
                    <a:bodyPr/>
                    <a:lstStyle/>
                    <a:p>
                      <a:pPr algn="l" fontAlgn="ctr"/>
                      <a:r>
                        <a:rPr lang="en-US" sz="1000" b="0" i="0" u="none" strike="noStrike" dirty="0">
                          <a:latin typeface="Verdana"/>
                        </a:rPr>
                        <a:t>MON 89034</a:t>
                      </a:r>
                      <a:r>
                        <a:rPr lang="en-US" sz="1000" b="0" i="0" u="none" strike="noStrike" baseline="30000" dirty="0">
                          <a:latin typeface="Verdana"/>
                        </a:rPr>
                        <a:t>5</a:t>
                      </a:r>
                      <a:endParaRPr lang="en-US" sz="1000" b="0" i="0" u="none" strike="noStrike" dirty="0">
                        <a:latin typeface="Verdana"/>
                      </a:endParaRPr>
                    </a:p>
                  </a:txBody>
                  <a:tcPr marL="9525" marR="9525" marT="9525" marB="0" anchor="ctr"/>
                </a:tc>
                <a:tc>
                  <a:txBody>
                    <a:bodyPr/>
                    <a:lstStyle/>
                    <a:p>
                      <a:pPr algn="l" fontAlgn="ctr"/>
                      <a:r>
                        <a:rPr lang="en-US" sz="1000" b="0" i="0" u="none" strike="noStrike" dirty="0" smtClean="0">
                          <a:latin typeface="Verdana"/>
                        </a:rPr>
                        <a:t>Cry1A.105</a:t>
                      </a:r>
                    </a:p>
                    <a:p>
                      <a:pPr algn="l" fontAlgn="ctr"/>
                      <a:r>
                        <a:rPr lang="en-US" sz="1000" b="0" i="0" u="none" strike="noStrike" dirty="0" smtClean="0">
                          <a:latin typeface="Verdana"/>
                        </a:rPr>
                        <a:t>Cry2Ab2</a:t>
                      </a:r>
                      <a:endParaRPr lang="en-US" sz="1000" b="0" i="0" u="none" strike="noStrike" dirty="0">
                        <a:latin typeface="Verdana"/>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smtClean="0">
                          <a:latin typeface="Verdana"/>
                        </a:rPr>
                        <a:t>forage, R4-5</a:t>
                      </a:r>
                    </a:p>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smtClean="0">
                          <a:latin typeface="Verdana"/>
                        </a:rPr>
                        <a:t>forage, R4-5</a:t>
                      </a:r>
                    </a:p>
                  </a:txBody>
                  <a:tcPr marL="9525" marR="9525" marT="9525" marB="0" anchor="ctr"/>
                </a:tc>
                <a:tc>
                  <a:txBody>
                    <a:bodyPr/>
                    <a:lstStyle/>
                    <a:p>
                      <a:pPr algn="ctr" fontAlgn="b"/>
                      <a:r>
                        <a:rPr lang="en-US" sz="1000" b="0" i="0" u="none" strike="noStrike" dirty="0" smtClean="0">
                          <a:latin typeface="Verdana"/>
                        </a:rPr>
                        <a:t>18</a:t>
                      </a:r>
                    </a:p>
                    <a:p>
                      <a:pPr algn="ctr" fontAlgn="b"/>
                      <a:r>
                        <a:rPr lang="en-US" sz="1000" b="0" i="0" u="none" strike="noStrike" dirty="0" smtClean="0">
                          <a:latin typeface="Verdana"/>
                        </a:rPr>
                        <a:t>29</a:t>
                      </a:r>
                      <a:endParaRPr lang="en-US" sz="1000" b="0" i="0" u="none" strike="noStrike" dirty="0">
                        <a:latin typeface="Verdana"/>
                      </a:endParaRPr>
                    </a:p>
                  </a:txBody>
                  <a:tcPr marL="9525" marR="9525" marT="9525" marB="0" anchor="b"/>
                </a:tc>
                <a:tc>
                  <a:txBody>
                    <a:bodyPr/>
                    <a:lstStyle/>
                    <a:p>
                      <a:pPr algn="ctr" fontAlgn="b"/>
                      <a:r>
                        <a:rPr lang="en-US" sz="1000" b="0" i="0" u="none" strike="noStrike" dirty="0" smtClean="0">
                          <a:latin typeface="Verdana"/>
                        </a:rPr>
                        <a:t>20</a:t>
                      </a:r>
                    </a:p>
                    <a:p>
                      <a:pPr algn="ctr" fontAlgn="b"/>
                      <a:r>
                        <a:rPr lang="en-US" sz="1000" b="0" i="0" u="none" strike="noStrike" dirty="0" smtClean="0">
                          <a:latin typeface="Verdana"/>
                        </a:rPr>
                        <a:t>16</a:t>
                      </a:r>
                      <a:endParaRPr lang="en-US" sz="1000" b="0" i="0" u="none" strike="noStrike" dirty="0">
                        <a:latin typeface="Verdana"/>
                      </a:endParaRPr>
                    </a:p>
                  </a:txBody>
                  <a:tcPr marL="9525" marR="9525" marT="9525" marB="0" anchor="b"/>
                </a:tc>
              </a:tr>
              <a:tr h="264512">
                <a:tc>
                  <a:txBody>
                    <a:bodyPr/>
                    <a:lstStyle/>
                    <a:p>
                      <a:pPr algn="l" fontAlgn="ctr"/>
                      <a:r>
                        <a:rPr lang="en-US" sz="1000" b="0" i="0" u="none" strike="noStrike" dirty="0" err="1">
                          <a:latin typeface="Verdana"/>
                        </a:rPr>
                        <a:t>DowAgrosciences</a:t>
                      </a:r>
                      <a:r>
                        <a:rPr lang="en-US" sz="1000" b="0" i="0" u="none" strike="noStrike" dirty="0">
                          <a:latin typeface="Verdana"/>
                        </a:rPr>
                        <a:t> Pioneer Hi-Bred </a:t>
                      </a:r>
                      <a:r>
                        <a:rPr lang="en-US" sz="1000" b="0" i="0" u="none" strike="noStrike" dirty="0" err="1">
                          <a:latin typeface="Verdana"/>
                        </a:rPr>
                        <a:t>Herculex</a:t>
                      </a:r>
                      <a:r>
                        <a:rPr lang="en-US" sz="1000" b="0" i="0" u="none" strike="noStrike" dirty="0">
                          <a:latin typeface="Verdana"/>
                        </a:rPr>
                        <a:t>® I</a:t>
                      </a:r>
                    </a:p>
                  </a:txBody>
                  <a:tcPr marL="9525" marR="9525" marT="9525" marB="0" anchor="ctr"/>
                </a:tc>
                <a:tc>
                  <a:txBody>
                    <a:bodyPr/>
                    <a:lstStyle/>
                    <a:p>
                      <a:pPr algn="l" fontAlgn="ctr"/>
                      <a:r>
                        <a:rPr lang="en-US" sz="1000" b="0" i="0" u="none" strike="noStrike" dirty="0">
                          <a:latin typeface="Verdana"/>
                        </a:rPr>
                        <a:t>TC1507</a:t>
                      </a:r>
                    </a:p>
                  </a:txBody>
                  <a:tcPr marL="9525" marR="9525" marT="9525" marB="0" anchor="ctr"/>
                </a:tc>
                <a:tc>
                  <a:txBody>
                    <a:bodyPr/>
                    <a:lstStyle/>
                    <a:p>
                      <a:pPr algn="l" fontAlgn="ctr"/>
                      <a:r>
                        <a:rPr lang="en-US" sz="1000" b="0" i="0" u="none" strike="noStrike" dirty="0">
                          <a:latin typeface="Verdana"/>
                        </a:rPr>
                        <a:t>Cry1F</a:t>
                      </a: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smtClean="0">
                          <a:latin typeface="Verdana"/>
                        </a:rPr>
                        <a:t>forage, R4-5</a:t>
                      </a:r>
                    </a:p>
                  </a:txBody>
                  <a:tcPr marL="9525" marR="9525" marT="9525" marB="0" anchor="ctr"/>
                </a:tc>
                <a:tc>
                  <a:txBody>
                    <a:bodyPr/>
                    <a:lstStyle/>
                    <a:p>
                      <a:pPr algn="ctr" fontAlgn="b"/>
                      <a:r>
                        <a:rPr lang="en-US" sz="1000" b="0" i="0" u="none" strike="noStrike" dirty="0" smtClean="0">
                          <a:latin typeface="Verdana"/>
                        </a:rPr>
                        <a:t>7.69</a:t>
                      </a:r>
                      <a:endParaRPr lang="en-US" sz="1000" b="0" i="0" u="none" strike="noStrike" dirty="0">
                        <a:latin typeface="Verdana"/>
                      </a:endParaRPr>
                    </a:p>
                  </a:txBody>
                  <a:tcPr marL="9525" marR="9525" marT="9525" marB="0" anchor="b"/>
                </a:tc>
                <a:tc>
                  <a:txBody>
                    <a:bodyPr/>
                    <a:lstStyle/>
                    <a:p>
                      <a:pPr algn="ctr" fontAlgn="b"/>
                      <a:r>
                        <a:rPr lang="en-US" sz="1000" b="0" i="0" u="none" strike="noStrike" dirty="0" smtClean="0">
                          <a:latin typeface="Verdana"/>
                        </a:rPr>
                        <a:t>5.32</a:t>
                      </a:r>
                      <a:endParaRPr lang="en-US" sz="1000" b="0" i="0" u="none" strike="noStrike" dirty="0">
                        <a:latin typeface="Verdana"/>
                      </a:endParaRPr>
                    </a:p>
                  </a:txBody>
                  <a:tcPr marL="9525" marR="9525" marT="9525" marB="0" anchor="b"/>
                </a:tc>
              </a:tr>
              <a:tr h="434976">
                <a:tc>
                  <a:txBody>
                    <a:bodyPr/>
                    <a:lstStyle/>
                    <a:p>
                      <a:pPr algn="l" fontAlgn="ctr"/>
                      <a:r>
                        <a:rPr lang="en-US" sz="1000" b="0" i="0" u="none" strike="noStrike">
                          <a:latin typeface="Verdana"/>
                        </a:rPr>
                        <a:t>Dow AgroSciences Pioneer Hi-Bred Herculex® RW</a:t>
                      </a:r>
                    </a:p>
                  </a:txBody>
                  <a:tcPr marL="9525" marR="9525" marT="9525" marB="0" anchor="ctr"/>
                </a:tc>
                <a:tc>
                  <a:txBody>
                    <a:bodyPr/>
                    <a:lstStyle/>
                    <a:p>
                      <a:pPr algn="l" fontAlgn="ctr"/>
                      <a:r>
                        <a:rPr lang="en-US" sz="1000" b="0" i="0" u="none" strike="noStrike">
                          <a:latin typeface="Verdana"/>
                        </a:rPr>
                        <a:t>DAS 59122-7</a:t>
                      </a:r>
                    </a:p>
                  </a:txBody>
                  <a:tcPr marL="9525" marR="9525" marT="9525" marB="0" anchor="ctr"/>
                </a:tc>
                <a:tc>
                  <a:txBody>
                    <a:bodyPr/>
                    <a:lstStyle/>
                    <a:p>
                      <a:pPr algn="l" fontAlgn="ctr"/>
                      <a:r>
                        <a:rPr lang="en-US" sz="1000" b="0" i="0" u="none" strike="noStrike" dirty="0" smtClean="0">
                          <a:latin typeface="Verdana"/>
                        </a:rPr>
                        <a:t>Cry34Ab1</a:t>
                      </a:r>
                    </a:p>
                    <a:p>
                      <a:pPr algn="l" fontAlgn="ctr"/>
                      <a:r>
                        <a:rPr lang="en-US" sz="1000" b="0" i="0" u="none" strike="noStrike" dirty="0" smtClean="0">
                          <a:latin typeface="Verdana"/>
                        </a:rPr>
                        <a:t>Cr35Ab1</a:t>
                      </a:r>
                      <a:endParaRPr lang="en-US" sz="1000" b="0" i="0" u="none" strike="noStrike" dirty="0">
                        <a:latin typeface="Verdana"/>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smtClean="0">
                          <a:latin typeface="Verdana"/>
                        </a:rPr>
                        <a:t>forage, R4-5</a:t>
                      </a:r>
                    </a:p>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smtClean="0">
                          <a:latin typeface="Verdana"/>
                        </a:rPr>
                        <a:t>forage, R4-5</a:t>
                      </a:r>
                    </a:p>
                  </a:txBody>
                  <a:tcPr marL="9525" marR="9525" marT="9525" marB="0" anchor="ctr"/>
                </a:tc>
                <a:tc>
                  <a:txBody>
                    <a:bodyPr/>
                    <a:lstStyle/>
                    <a:p>
                      <a:pPr algn="ctr" fontAlgn="b"/>
                      <a:r>
                        <a:rPr lang="en-US" sz="1000" b="0" i="0" u="none" strike="noStrike" dirty="0" smtClean="0">
                          <a:latin typeface="Verdana"/>
                        </a:rPr>
                        <a:t>168</a:t>
                      </a:r>
                    </a:p>
                    <a:p>
                      <a:pPr algn="ctr" fontAlgn="b"/>
                      <a:r>
                        <a:rPr lang="en-US" sz="1000" b="0" i="0" u="none" strike="noStrike" dirty="0" smtClean="0">
                          <a:latin typeface="Verdana"/>
                        </a:rPr>
                        <a:t>37.1</a:t>
                      </a:r>
                      <a:endParaRPr lang="en-US" sz="1000" b="0" i="0" u="none" strike="noStrike" dirty="0">
                        <a:latin typeface="Verdana"/>
                      </a:endParaRPr>
                    </a:p>
                  </a:txBody>
                  <a:tcPr marL="9525" marR="9525" marT="9525" marB="0" anchor="b"/>
                </a:tc>
                <a:tc>
                  <a:txBody>
                    <a:bodyPr/>
                    <a:lstStyle/>
                    <a:p>
                      <a:pPr algn="ctr" fontAlgn="b"/>
                      <a:r>
                        <a:rPr lang="en-US" sz="1000" b="0" i="0" u="none" strike="noStrike" dirty="0" smtClean="0">
                          <a:latin typeface="Verdana"/>
                        </a:rPr>
                        <a:t>85.4</a:t>
                      </a:r>
                    </a:p>
                    <a:p>
                      <a:pPr algn="ctr" fontAlgn="b"/>
                      <a:r>
                        <a:rPr lang="en-US" sz="1000" b="0" i="0" u="none" strike="noStrike" dirty="0" smtClean="0">
                          <a:latin typeface="Verdana"/>
                        </a:rPr>
                        <a:t>18.3</a:t>
                      </a:r>
                      <a:endParaRPr lang="en-US" sz="1000" b="0" i="0" u="none" strike="noStrike" dirty="0">
                        <a:latin typeface="Verdana"/>
                      </a:endParaRPr>
                    </a:p>
                  </a:txBody>
                  <a:tcPr marL="9525" marR="9525" marT="9525" marB="0" anchor="b"/>
                </a:tc>
              </a:tr>
              <a:tr h="1069068">
                <a:tc>
                  <a:txBody>
                    <a:bodyPr/>
                    <a:lstStyle/>
                    <a:p>
                      <a:pPr algn="l" fontAlgn="ctr"/>
                      <a:r>
                        <a:rPr lang="en-US" sz="1000" b="0" i="0" u="none" strike="noStrike" dirty="0">
                          <a:latin typeface="Verdana"/>
                        </a:rPr>
                        <a:t>Monsanto </a:t>
                      </a:r>
                      <a:r>
                        <a:rPr lang="en-US" sz="1000" b="0" i="0" u="none" strike="noStrike" dirty="0" err="1">
                          <a:latin typeface="Verdana"/>
                        </a:rPr>
                        <a:t>Genuity™SmartStax</a:t>
                      </a:r>
                      <a:r>
                        <a:rPr lang="en-US" sz="1000" b="0" i="0" u="none" strike="noStrike" dirty="0">
                          <a:latin typeface="Verdana"/>
                        </a:rPr>
                        <a:t>™, </a:t>
                      </a:r>
                      <a:r>
                        <a:rPr lang="en-US" sz="1000" b="0" i="0" u="none" strike="noStrike" dirty="0" err="1">
                          <a:latin typeface="Verdana"/>
                        </a:rPr>
                        <a:t>DowAgrosciences</a:t>
                      </a:r>
                      <a:r>
                        <a:rPr lang="en-US" sz="1000" b="0" i="0" u="none" strike="noStrike" dirty="0">
                          <a:latin typeface="Verdana"/>
                        </a:rPr>
                        <a:t> </a:t>
                      </a:r>
                      <a:r>
                        <a:rPr lang="en-US" sz="1000" b="0" i="0" u="none" strike="noStrike" dirty="0" err="1">
                          <a:latin typeface="Verdana"/>
                        </a:rPr>
                        <a:t>SmartStax</a:t>
                      </a:r>
                      <a:r>
                        <a:rPr lang="en-US" sz="1000" b="0" i="0" u="none" strike="noStrike" dirty="0">
                          <a:latin typeface="Verdana"/>
                        </a:rPr>
                        <a:t>™</a:t>
                      </a:r>
                    </a:p>
                  </a:txBody>
                  <a:tcPr marL="9525" marR="9525" marT="9525" marB="0" anchor="ctr"/>
                </a:tc>
                <a:tc>
                  <a:txBody>
                    <a:bodyPr/>
                    <a:lstStyle/>
                    <a:p>
                      <a:pPr algn="l" fontAlgn="ctr"/>
                      <a:r>
                        <a:rPr lang="en-US" sz="1000" b="0" i="0" u="none" strike="noStrike" dirty="0">
                          <a:latin typeface="Verdana"/>
                        </a:rPr>
                        <a:t>MON </a:t>
                      </a:r>
                      <a:r>
                        <a:rPr lang="en-US" sz="1000" b="0" i="0" u="none" strike="noStrike" dirty="0" smtClean="0">
                          <a:latin typeface="Verdana"/>
                        </a:rPr>
                        <a:t>88017</a:t>
                      </a:r>
                    </a:p>
                    <a:p>
                      <a:pPr algn="l" fontAlgn="ctr"/>
                      <a:r>
                        <a:rPr lang="en-US" sz="1000" b="0" i="0" u="none" strike="noStrike" dirty="0" smtClean="0">
                          <a:latin typeface="Verdana"/>
                        </a:rPr>
                        <a:t>MON 89034</a:t>
                      </a:r>
                    </a:p>
                    <a:p>
                      <a:pPr algn="l" fontAlgn="ctr"/>
                      <a:r>
                        <a:rPr lang="en-US" sz="1000" b="0" i="0" u="none" strike="noStrike" dirty="0" smtClean="0">
                          <a:latin typeface="Verdana"/>
                        </a:rPr>
                        <a:t>TC 1507</a:t>
                      </a:r>
                    </a:p>
                    <a:p>
                      <a:pPr algn="l" fontAlgn="ctr"/>
                      <a:r>
                        <a:rPr lang="en-US" sz="1000" b="0" i="0" u="none" strike="noStrike" dirty="0" smtClean="0">
                          <a:latin typeface="Verdana"/>
                        </a:rPr>
                        <a:t>DAS 59122-7</a:t>
                      </a:r>
                      <a:endParaRPr lang="en-US" sz="1000" b="0" i="0" u="none" strike="noStrike" dirty="0">
                        <a:latin typeface="Verdana"/>
                      </a:endParaRPr>
                    </a:p>
                  </a:txBody>
                  <a:tcPr marL="9525" marR="9525" marT="9525" marB="0" anchor="ctr"/>
                </a:tc>
                <a:tc>
                  <a:txBody>
                    <a:bodyPr/>
                    <a:lstStyle/>
                    <a:p>
                      <a:pPr algn="l" fontAlgn="ctr"/>
                      <a:r>
                        <a:rPr lang="en-US" sz="1000" b="0" i="0" u="none" strike="noStrike" dirty="0" smtClean="0">
                          <a:latin typeface="Verdana"/>
                        </a:rPr>
                        <a:t>Cry3Bb1</a:t>
                      </a:r>
                    </a:p>
                    <a:p>
                      <a:pPr algn="l" fontAlgn="ctr"/>
                      <a:r>
                        <a:rPr lang="en-US" sz="1000" b="0" i="0" u="none" strike="noStrike" dirty="0" smtClean="0">
                          <a:latin typeface="Verdana"/>
                        </a:rPr>
                        <a:t>Cry1A.105</a:t>
                      </a:r>
                    </a:p>
                    <a:p>
                      <a:pPr algn="l" fontAlgn="ctr"/>
                      <a:r>
                        <a:rPr lang="en-US" sz="1000" b="0" i="0" u="none" strike="noStrike" dirty="0" smtClean="0">
                          <a:latin typeface="Verdana"/>
                        </a:rPr>
                        <a:t>Cry2Ab2</a:t>
                      </a:r>
                    </a:p>
                    <a:p>
                      <a:pPr algn="l" fontAlgn="ctr"/>
                      <a:r>
                        <a:rPr lang="en-US" sz="1000" b="0" i="0" u="none" strike="noStrike" dirty="0" smtClean="0">
                          <a:latin typeface="Verdana"/>
                        </a:rPr>
                        <a:t>Cry1F</a:t>
                      </a:r>
                    </a:p>
                    <a:p>
                      <a:pPr algn="l" fontAlgn="ctr"/>
                      <a:r>
                        <a:rPr lang="en-US" sz="1000" b="0" i="0" u="none" strike="noStrike" dirty="0" smtClean="0">
                          <a:latin typeface="Verdana"/>
                        </a:rPr>
                        <a:t>Cry34Ab1</a:t>
                      </a:r>
                    </a:p>
                    <a:p>
                      <a:pPr algn="l" fontAlgn="ctr"/>
                      <a:r>
                        <a:rPr lang="en-US" sz="1000" b="0" i="0" u="none" strike="noStrike" dirty="0" smtClean="0">
                          <a:latin typeface="Verdana"/>
                        </a:rPr>
                        <a:t>Cr35Ab1</a:t>
                      </a:r>
                      <a:endParaRPr lang="en-US" sz="1000" b="0" i="0" u="none" strike="noStrike" dirty="0">
                        <a:latin typeface="Verdana"/>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smtClean="0">
                          <a:latin typeface="Verdana"/>
                        </a:rPr>
                        <a:t>forage, R4-5</a:t>
                      </a:r>
                    </a:p>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smtClean="0">
                          <a:latin typeface="Verdana"/>
                        </a:rPr>
                        <a:t>forage, R4-5</a:t>
                      </a:r>
                    </a:p>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smtClean="0">
                          <a:latin typeface="Verdana"/>
                        </a:rPr>
                        <a:t>forage, R4-5</a:t>
                      </a:r>
                    </a:p>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smtClean="0">
                          <a:latin typeface="Verdana"/>
                        </a:rPr>
                        <a:t>forage, R4-5</a:t>
                      </a:r>
                    </a:p>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smtClean="0">
                          <a:latin typeface="Verdana"/>
                        </a:rPr>
                        <a:t>forage, R4-5</a:t>
                      </a:r>
                    </a:p>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smtClean="0">
                          <a:latin typeface="Verdana"/>
                        </a:rPr>
                        <a:t>forage, R4-5</a:t>
                      </a:r>
                    </a:p>
                  </a:txBody>
                  <a:tcPr marL="9525" marR="9525" marT="9525" marB="0" anchor="ctr"/>
                </a:tc>
                <a:tc>
                  <a:txBody>
                    <a:bodyPr/>
                    <a:lstStyle/>
                    <a:p>
                      <a:pPr algn="ctr" fontAlgn="b"/>
                      <a:r>
                        <a:rPr lang="en-US" sz="1000" b="0" i="0" u="none" strike="noStrike" dirty="0" smtClean="0">
                          <a:latin typeface="Verdana"/>
                        </a:rPr>
                        <a:t>48</a:t>
                      </a:r>
                    </a:p>
                    <a:p>
                      <a:pPr algn="ctr" fontAlgn="b"/>
                      <a:r>
                        <a:rPr lang="en-US" sz="1000" b="0" i="0" u="none" strike="noStrike" dirty="0" smtClean="0">
                          <a:latin typeface="Verdana"/>
                        </a:rPr>
                        <a:t>19</a:t>
                      </a:r>
                    </a:p>
                    <a:p>
                      <a:pPr algn="ctr" fontAlgn="b"/>
                      <a:r>
                        <a:rPr lang="en-US" sz="1000" b="0" i="0" u="none" strike="noStrike" dirty="0" smtClean="0">
                          <a:latin typeface="Verdana"/>
                        </a:rPr>
                        <a:t>29</a:t>
                      </a:r>
                    </a:p>
                    <a:p>
                      <a:pPr algn="ctr" fontAlgn="b"/>
                      <a:r>
                        <a:rPr lang="en-US" sz="1000" b="0" i="0" u="none" strike="noStrike" dirty="0" smtClean="0">
                          <a:latin typeface="Verdana"/>
                        </a:rPr>
                        <a:t>9</a:t>
                      </a:r>
                    </a:p>
                    <a:p>
                      <a:pPr algn="ctr" fontAlgn="b"/>
                      <a:r>
                        <a:rPr lang="en-US" sz="1000" b="0" i="0" u="none" strike="noStrike" dirty="0" smtClean="0">
                          <a:latin typeface="Verdana"/>
                        </a:rPr>
                        <a:t>157</a:t>
                      </a:r>
                    </a:p>
                    <a:p>
                      <a:pPr algn="ctr" fontAlgn="b"/>
                      <a:r>
                        <a:rPr lang="en-US" sz="1000" b="0" i="0" u="none" strike="noStrike" dirty="0" smtClean="0">
                          <a:latin typeface="Verdana"/>
                        </a:rPr>
                        <a:t>33.6</a:t>
                      </a:r>
                      <a:endParaRPr lang="en-US" sz="1000" b="0" i="0" u="none" strike="noStrike" dirty="0">
                        <a:latin typeface="Verdana"/>
                      </a:endParaRPr>
                    </a:p>
                  </a:txBody>
                  <a:tcPr marL="9525" marR="9525" marT="9525" marB="0" anchor="b"/>
                </a:tc>
                <a:tc>
                  <a:txBody>
                    <a:bodyPr/>
                    <a:lstStyle/>
                    <a:p>
                      <a:pPr algn="ctr" fontAlgn="b"/>
                      <a:r>
                        <a:rPr lang="en-US" sz="1000" b="0" i="0" u="none" strike="noStrike" dirty="0" smtClean="0">
                          <a:latin typeface="Verdana"/>
                        </a:rPr>
                        <a:t>65</a:t>
                      </a:r>
                    </a:p>
                    <a:p>
                      <a:pPr algn="ctr" fontAlgn="b"/>
                      <a:r>
                        <a:rPr lang="en-US" sz="1000" b="0" i="0" u="none" strike="noStrike" dirty="0" smtClean="0">
                          <a:latin typeface="Verdana"/>
                        </a:rPr>
                        <a:t>21</a:t>
                      </a:r>
                    </a:p>
                    <a:p>
                      <a:pPr algn="ctr" fontAlgn="b"/>
                      <a:r>
                        <a:rPr lang="en-US" sz="1000" b="0" i="0" u="none" strike="noStrike" dirty="0" smtClean="0">
                          <a:latin typeface="Verdana"/>
                        </a:rPr>
                        <a:t>18</a:t>
                      </a:r>
                    </a:p>
                    <a:p>
                      <a:pPr algn="ctr" fontAlgn="b"/>
                      <a:r>
                        <a:rPr lang="en-US" sz="1000" b="0" i="0" u="none" strike="noStrike" dirty="0" smtClean="0">
                          <a:latin typeface="Verdana"/>
                        </a:rPr>
                        <a:t>5.97</a:t>
                      </a:r>
                    </a:p>
                    <a:p>
                      <a:pPr algn="ctr" fontAlgn="b"/>
                      <a:r>
                        <a:rPr lang="en-US" sz="1000" b="0" i="0" u="none" strike="noStrike" dirty="0" smtClean="0">
                          <a:latin typeface="Verdana"/>
                        </a:rPr>
                        <a:t>84.6</a:t>
                      </a:r>
                    </a:p>
                    <a:p>
                      <a:pPr algn="ctr" fontAlgn="b"/>
                      <a:r>
                        <a:rPr lang="en-US" sz="1000" b="0" i="0" u="none" strike="noStrike" dirty="0" smtClean="0">
                          <a:latin typeface="Verdana"/>
                        </a:rPr>
                        <a:t>18.9</a:t>
                      </a:r>
                      <a:endParaRPr lang="en-US" sz="1000" b="0" i="0" u="none" strike="noStrike" dirty="0">
                        <a:latin typeface="Verdana"/>
                      </a:endParaRPr>
                    </a:p>
                  </a:txBody>
                  <a:tcPr marL="9525" marR="9525" marT="9525" marB="0" anchor="b"/>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03376428"/>
              </p:ext>
            </p:extLst>
          </p:nvPr>
        </p:nvGraphicFramePr>
        <p:xfrm>
          <a:off x="228600" y="762000"/>
          <a:ext cx="8686801" cy="5257798"/>
        </p:xfrm>
        <a:graphic>
          <a:graphicData uri="http://schemas.openxmlformats.org/drawingml/2006/table">
            <a:tbl>
              <a:tblPr firstRow="1" bandRow="1">
                <a:tableStyleId>{5C22544A-7EE6-4342-B048-85BDC9FD1C3A}</a:tableStyleId>
              </a:tblPr>
              <a:tblGrid>
                <a:gridCol w="3504575"/>
                <a:gridCol w="1084750"/>
                <a:gridCol w="1001307"/>
                <a:gridCol w="1084750"/>
                <a:gridCol w="1068061"/>
                <a:gridCol w="943358"/>
              </a:tblGrid>
              <a:tr h="980778">
                <a:tc gridSpan="6">
                  <a:txBody>
                    <a:bodyPr/>
                    <a:lstStyle/>
                    <a:p>
                      <a:r>
                        <a:rPr lang="en-US" sz="2400" i="1" dirty="0" smtClean="0">
                          <a:latin typeface="Century Gothic" pitchFamily="34" charset="0"/>
                        </a:rPr>
                        <a:t>Bt</a:t>
                      </a:r>
                      <a:r>
                        <a:rPr lang="en-US" sz="2400" dirty="0" smtClean="0">
                          <a:latin typeface="Century Gothic" pitchFamily="34" charset="0"/>
                        </a:rPr>
                        <a:t> Corn Cry Protein Quantities per Land Area: Major Events and Products</a:t>
                      </a:r>
                      <a:endParaRPr lang="en-US" sz="2400" dirty="0">
                        <a:latin typeface="Century Gothic" pitchFamily="34"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sz="2400" dirty="0">
                        <a:latin typeface="Century Gothic" pitchFamily="34" charset="0"/>
                      </a:endParaRPr>
                    </a:p>
                  </a:txBody>
                  <a:tcPr/>
                </a:tc>
                <a:tc hMerge="1">
                  <a:txBody>
                    <a:bodyPr/>
                    <a:lstStyle/>
                    <a:p>
                      <a:endParaRPr lang="en-US" sz="2400" dirty="0">
                        <a:latin typeface="Century Gothic" pitchFamily="34" charset="0"/>
                      </a:endParaRPr>
                    </a:p>
                  </a:txBody>
                  <a:tcPr/>
                </a:tc>
              </a:tr>
              <a:tr h="535250">
                <a:tc>
                  <a:txBody>
                    <a:bodyPr/>
                    <a:lstStyle/>
                    <a:p>
                      <a:pPr algn="ctr" fontAlgn="ctr"/>
                      <a:r>
                        <a:rPr lang="en-US" sz="1100" b="1" i="0" u="none" strike="noStrike" dirty="0">
                          <a:latin typeface="Verdana"/>
                        </a:rPr>
                        <a:t>Product </a:t>
                      </a:r>
                      <a:r>
                        <a:rPr lang="en-US" sz="1100" b="1" i="0" u="none" strike="noStrike" dirty="0" smtClean="0">
                          <a:latin typeface="Verdana"/>
                        </a:rPr>
                        <a:t>Name</a:t>
                      </a:r>
                      <a:endParaRPr lang="en-US" sz="1100" b="1" i="0" u="none" strike="noStrike" dirty="0">
                        <a:latin typeface="Verdana"/>
                      </a:endParaRPr>
                    </a:p>
                  </a:txBody>
                  <a:tcPr marL="9525" marR="9525" marT="9525" marB="0" anchor="ctr"/>
                </a:tc>
                <a:tc>
                  <a:txBody>
                    <a:bodyPr/>
                    <a:lstStyle/>
                    <a:p>
                      <a:pPr algn="ctr" fontAlgn="ctr"/>
                      <a:r>
                        <a:rPr lang="en-US" sz="1100" b="1" i="0" u="none" strike="noStrike" dirty="0">
                          <a:latin typeface="Verdana"/>
                        </a:rPr>
                        <a:t>Event</a:t>
                      </a:r>
                    </a:p>
                  </a:txBody>
                  <a:tcPr marL="9525" marR="9525" marT="9525" marB="0" anchor="ctr"/>
                </a:tc>
                <a:tc>
                  <a:txBody>
                    <a:bodyPr/>
                    <a:lstStyle/>
                    <a:p>
                      <a:pPr algn="l" fontAlgn="ctr"/>
                      <a:r>
                        <a:rPr lang="en-US" sz="1100" b="1" i="0" u="none" strike="noStrike" dirty="0">
                          <a:latin typeface="Verdana"/>
                        </a:rPr>
                        <a:t>Cry Protein</a:t>
                      </a:r>
                    </a:p>
                  </a:txBody>
                  <a:tcPr marL="9525" marR="9525" marT="9525" marB="0" anchor="ctr"/>
                </a:tc>
                <a:tc>
                  <a:txBody>
                    <a:bodyPr/>
                    <a:lstStyle/>
                    <a:p>
                      <a:pPr algn="ctr" fontAlgn="ctr"/>
                      <a:r>
                        <a:rPr lang="en-US" sz="1100" b="1" i="0" u="none" strike="noStrike" dirty="0" smtClean="0">
                          <a:latin typeface="Verdana"/>
                        </a:rPr>
                        <a:t>Plant Stage</a:t>
                      </a:r>
                      <a:endParaRPr lang="en-US" sz="1100" b="1" i="0" u="none" strike="noStrike" dirty="0">
                        <a:latin typeface="Verdana"/>
                      </a:endParaRPr>
                    </a:p>
                  </a:txBody>
                  <a:tcPr marL="9525" marR="9525" marT="9525" marB="0" anchor="ctr"/>
                </a:tc>
                <a:tc>
                  <a:txBody>
                    <a:bodyPr/>
                    <a:lstStyle/>
                    <a:p>
                      <a:pPr algn="ctr" fontAlgn="ctr"/>
                      <a:r>
                        <a:rPr lang="en-US" sz="1100" b="1" i="0" u="none" strike="noStrike">
                          <a:latin typeface="Verdana"/>
                        </a:rPr>
                        <a:t>Plants/acre</a:t>
                      </a:r>
                    </a:p>
                  </a:txBody>
                  <a:tcPr marL="9525" marR="9525" marT="9525" marB="0" anchor="ctr"/>
                </a:tc>
                <a:tc>
                  <a:txBody>
                    <a:bodyPr/>
                    <a:lstStyle/>
                    <a:p>
                      <a:pPr algn="ctr" fontAlgn="ctr"/>
                      <a:r>
                        <a:rPr lang="en-US" sz="1100" b="1" i="0" u="none" strike="noStrike" dirty="0">
                          <a:latin typeface="Verdana"/>
                        </a:rPr>
                        <a:t>Cry/</a:t>
                      </a:r>
                      <a:r>
                        <a:rPr lang="en-US" sz="1100" b="1" i="0" u="none" strike="noStrike" dirty="0" smtClean="0">
                          <a:latin typeface="Verdana"/>
                        </a:rPr>
                        <a:t>acre</a:t>
                      </a:r>
                      <a:r>
                        <a:rPr lang="en-US" sz="1100" b="0" i="0" u="none" strike="noStrike" baseline="30000" dirty="0" smtClean="0">
                          <a:latin typeface="Verdana"/>
                        </a:rPr>
                        <a:t> </a:t>
                      </a:r>
                      <a:r>
                        <a:rPr lang="en-US" sz="1100" b="0" i="0" u="none" strike="noStrike" dirty="0">
                          <a:latin typeface="Verdana"/>
                        </a:rPr>
                        <a:t>(lb/acre)</a:t>
                      </a:r>
                      <a:endParaRPr lang="en-US" sz="1100" b="1" i="0" u="none" strike="noStrike" dirty="0">
                        <a:latin typeface="Verdana"/>
                      </a:endParaRPr>
                    </a:p>
                  </a:txBody>
                  <a:tcPr marL="9525" marR="9525" marT="9525" marB="0" anchor="ctr"/>
                </a:tc>
              </a:tr>
              <a:tr h="245481">
                <a:tc>
                  <a:txBody>
                    <a:bodyPr/>
                    <a:lstStyle/>
                    <a:p>
                      <a:pPr algn="l" fontAlgn="ctr"/>
                      <a:r>
                        <a:rPr lang="en-US" sz="1000" b="0" i="0" u="none" strike="noStrike">
                          <a:latin typeface="Verdana"/>
                        </a:rPr>
                        <a:t>Syngenta Agrisure® CB</a:t>
                      </a:r>
                    </a:p>
                  </a:txBody>
                  <a:tcPr marL="9525" marR="9525" marT="9525" marB="0" anchor="ctr"/>
                </a:tc>
                <a:tc>
                  <a:txBody>
                    <a:bodyPr/>
                    <a:lstStyle/>
                    <a:p>
                      <a:pPr algn="l" fontAlgn="ctr"/>
                      <a:r>
                        <a:rPr lang="en-US" sz="1000" b="0" i="1" u="none" strike="noStrike">
                          <a:latin typeface="Verdana"/>
                        </a:rPr>
                        <a:t>BT</a:t>
                      </a:r>
                      <a:r>
                        <a:rPr lang="en-US" sz="1000" b="0" i="0" u="none" strike="noStrike">
                          <a:latin typeface="Verdana"/>
                        </a:rPr>
                        <a:t> 11</a:t>
                      </a:r>
                    </a:p>
                  </a:txBody>
                  <a:tcPr marL="9525" marR="9525" marT="9525" marB="0" anchor="ctr"/>
                </a:tc>
                <a:tc>
                  <a:txBody>
                    <a:bodyPr/>
                    <a:lstStyle/>
                    <a:p>
                      <a:pPr algn="l" fontAlgn="ctr"/>
                      <a:r>
                        <a:rPr lang="en-US" sz="1000" b="0" i="0" u="none" strike="noStrike">
                          <a:latin typeface="Verdana"/>
                        </a:rPr>
                        <a:t>Cry1Ab</a:t>
                      </a:r>
                    </a:p>
                  </a:txBody>
                  <a:tcPr marL="9525" marR="9525" marT="9525" marB="0" anchor="ctr"/>
                </a:tc>
                <a:tc>
                  <a:txBody>
                    <a:bodyPr/>
                    <a:lstStyle/>
                    <a:p>
                      <a:pPr algn="l" fontAlgn="b"/>
                      <a:r>
                        <a:rPr lang="en-US" sz="1000" b="0" i="0" u="none" strike="noStrike" dirty="0">
                          <a:latin typeface="Verdana"/>
                        </a:rPr>
                        <a:t>mature</a:t>
                      </a:r>
                    </a:p>
                  </a:txBody>
                  <a:tcPr marL="9525" marR="9525" marT="9525" marB="0" anchor="b"/>
                </a:tc>
                <a:tc>
                  <a:txBody>
                    <a:bodyPr/>
                    <a:lstStyle/>
                    <a:p>
                      <a:pPr algn="ctr" fontAlgn="b"/>
                      <a:r>
                        <a:rPr lang="en-US" sz="1000" b="0" i="0" u="none" strike="noStrike" dirty="0">
                          <a:latin typeface="Verdana"/>
                        </a:rPr>
                        <a:t>26,500</a:t>
                      </a:r>
                    </a:p>
                  </a:txBody>
                  <a:tcPr marL="9525" marR="9525" marT="9525" marB="0" anchor="b"/>
                </a:tc>
                <a:tc>
                  <a:txBody>
                    <a:bodyPr/>
                    <a:lstStyle/>
                    <a:p>
                      <a:pPr algn="ctr" fontAlgn="b"/>
                      <a:r>
                        <a:rPr lang="en-US" sz="1000" b="1" i="0" u="none" strike="noStrike" dirty="0">
                          <a:latin typeface="Verdana"/>
                        </a:rPr>
                        <a:t>0.252</a:t>
                      </a:r>
                    </a:p>
                  </a:txBody>
                  <a:tcPr marL="9525" marR="9525" marT="9525" marB="0" anchor="b"/>
                </a:tc>
              </a:tr>
              <a:tr h="374602">
                <a:tc>
                  <a:txBody>
                    <a:bodyPr/>
                    <a:lstStyle/>
                    <a:p>
                      <a:pPr algn="l" fontAlgn="ctr"/>
                      <a:r>
                        <a:rPr lang="en-US" sz="1000" b="0" i="0" u="none" strike="noStrike" dirty="0">
                          <a:latin typeface="Verdana"/>
                        </a:rPr>
                        <a:t>Monsanto </a:t>
                      </a:r>
                      <a:r>
                        <a:rPr lang="en-US" sz="1000" b="0" i="0" u="none" strike="noStrike" dirty="0" err="1">
                          <a:latin typeface="Verdana"/>
                        </a:rPr>
                        <a:t>YieldGard</a:t>
                      </a:r>
                      <a:r>
                        <a:rPr lang="en-US" sz="1000" b="0" i="0" u="none" strike="noStrike" dirty="0">
                          <a:latin typeface="Verdana"/>
                        </a:rPr>
                        <a:t>® Corn Borer</a:t>
                      </a:r>
                    </a:p>
                  </a:txBody>
                  <a:tcPr marL="9525" marR="9525" marT="9525" marB="0" anchor="ctr"/>
                </a:tc>
                <a:tc>
                  <a:txBody>
                    <a:bodyPr/>
                    <a:lstStyle/>
                    <a:p>
                      <a:pPr algn="l" fontAlgn="ctr"/>
                      <a:r>
                        <a:rPr lang="en-US" sz="1000" b="0" i="0" u="none" strike="noStrike">
                          <a:latin typeface="Verdana"/>
                        </a:rPr>
                        <a:t>MON 810</a:t>
                      </a:r>
                    </a:p>
                  </a:txBody>
                  <a:tcPr marL="9525" marR="9525" marT="9525" marB="0" anchor="ctr"/>
                </a:tc>
                <a:tc>
                  <a:txBody>
                    <a:bodyPr/>
                    <a:lstStyle/>
                    <a:p>
                      <a:pPr algn="l" fontAlgn="ctr"/>
                      <a:r>
                        <a:rPr lang="en-US" sz="1000" b="0" i="0" u="none" strike="noStrike">
                          <a:latin typeface="Verdana"/>
                        </a:rPr>
                        <a:t>Cry1Ab</a:t>
                      </a:r>
                    </a:p>
                  </a:txBody>
                  <a:tcPr marL="9525" marR="9525" marT="9525" marB="0" anchor="ctr"/>
                </a:tc>
                <a:tc>
                  <a:txBody>
                    <a:bodyPr/>
                    <a:lstStyle/>
                    <a:p>
                      <a:pPr algn="l" fontAlgn="b"/>
                      <a:r>
                        <a:rPr lang="en-US" sz="1000" b="0" i="0" u="none" strike="noStrike" dirty="0">
                          <a:latin typeface="Verdana"/>
                        </a:rPr>
                        <a:t>2 wk post-pollination</a:t>
                      </a:r>
                    </a:p>
                  </a:txBody>
                  <a:tcPr marL="9525" marR="9525" marT="9525" marB="0" anchor="b"/>
                </a:tc>
                <a:tc>
                  <a:txBody>
                    <a:bodyPr/>
                    <a:lstStyle/>
                    <a:p>
                      <a:pPr algn="ctr" fontAlgn="b"/>
                      <a:r>
                        <a:rPr lang="en-US" sz="1000" b="0" i="0" u="none" strike="noStrike" dirty="0">
                          <a:latin typeface="Verdana"/>
                        </a:rPr>
                        <a:t>32,000</a:t>
                      </a:r>
                    </a:p>
                  </a:txBody>
                  <a:tcPr marL="9525" marR="9525" marT="9525" marB="0" anchor="b"/>
                </a:tc>
                <a:tc>
                  <a:txBody>
                    <a:bodyPr/>
                    <a:lstStyle/>
                    <a:p>
                      <a:pPr algn="ctr" fontAlgn="b"/>
                      <a:r>
                        <a:rPr lang="en-US" sz="1000" b="1" i="0" u="none" strike="noStrike" dirty="0">
                          <a:latin typeface="Verdana"/>
                        </a:rPr>
                        <a:t>0.183</a:t>
                      </a:r>
                    </a:p>
                  </a:txBody>
                  <a:tcPr marL="9525" marR="9525" marT="9525" marB="0" anchor="b"/>
                </a:tc>
              </a:tr>
              <a:tr h="192976">
                <a:tc>
                  <a:txBody>
                    <a:bodyPr/>
                    <a:lstStyle/>
                    <a:p>
                      <a:pPr algn="l" fontAlgn="ctr"/>
                      <a:r>
                        <a:rPr lang="en-US" sz="1000" b="0" i="0" u="none" strike="noStrike">
                          <a:latin typeface="Verdana"/>
                        </a:rPr>
                        <a:t>Monsanto YieldGard® Rootworm</a:t>
                      </a:r>
                    </a:p>
                  </a:txBody>
                  <a:tcPr marL="9525" marR="9525" marT="9525" marB="0" anchor="ctr"/>
                </a:tc>
                <a:tc>
                  <a:txBody>
                    <a:bodyPr/>
                    <a:lstStyle/>
                    <a:p>
                      <a:pPr algn="l" fontAlgn="ctr"/>
                      <a:r>
                        <a:rPr lang="en-US" sz="1000" b="0" i="0" u="none" strike="noStrike">
                          <a:latin typeface="Verdana"/>
                        </a:rPr>
                        <a:t>MON 863</a:t>
                      </a:r>
                    </a:p>
                  </a:txBody>
                  <a:tcPr marL="9525" marR="9525" marT="9525" marB="0" anchor="ctr"/>
                </a:tc>
                <a:tc>
                  <a:txBody>
                    <a:bodyPr/>
                    <a:lstStyle/>
                    <a:p>
                      <a:pPr algn="l" fontAlgn="ctr"/>
                      <a:r>
                        <a:rPr lang="en-US" sz="1000" b="0" i="0" u="none" strike="noStrike">
                          <a:latin typeface="Verdana"/>
                        </a:rPr>
                        <a:t>Cry3Bb1</a:t>
                      </a:r>
                    </a:p>
                  </a:txBody>
                  <a:tcPr marL="9525" marR="9525" marT="9525" marB="0" anchor="ctr"/>
                </a:tc>
                <a:tc>
                  <a:txBody>
                    <a:bodyPr/>
                    <a:lstStyle/>
                    <a:p>
                      <a:pPr algn="l" fontAlgn="b"/>
                      <a:r>
                        <a:rPr lang="en-US" sz="1000" b="0" i="0" u="none" strike="noStrike" dirty="0">
                          <a:latin typeface="Verdana"/>
                        </a:rPr>
                        <a:t>forage, 90 DAP</a:t>
                      </a:r>
                    </a:p>
                  </a:txBody>
                  <a:tcPr marL="9525" marR="9525" marT="9525" marB="0" anchor="b"/>
                </a:tc>
                <a:tc>
                  <a:txBody>
                    <a:bodyPr/>
                    <a:lstStyle/>
                    <a:p>
                      <a:pPr algn="ctr" fontAlgn="b"/>
                      <a:r>
                        <a:rPr lang="en-US" sz="1000" b="0" i="0" u="none" strike="noStrike" dirty="0">
                          <a:latin typeface="Verdana"/>
                        </a:rPr>
                        <a:t>32,000</a:t>
                      </a:r>
                    </a:p>
                  </a:txBody>
                  <a:tcPr marL="9525" marR="9525" marT="9525" marB="0" anchor="b"/>
                </a:tc>
                <a:tc>
                  <a:txBody>
                    <a:bodyPr/>
                    <a:lstStyle/>
                    <a:p>
                      <a:pPr algn="ctr" fontAlgn="b"/>
                      <a:r>
                        <a:rPr lang="en-US" sz="1000" b="1" i="0" u="none" strike="noStrike" dirty="0">
                          <a:latin typeface="Verdana"/>
                        </a:rPr>
                        <a:t>1.732</a:t>
                      </a:r>
                    </a:p>
                  </a:txBody>
                  <a:tcPr marL="9525" marR="9525" marT="9525" marB="0" anchor="b"/>
                </a:tc>
              </a:tr>
              <a:tr h="261087">
                <a:tc>
                  <a:txBody>
                    <a:bodyPr/>
                    <a:lstStyle/>
                    <a:p>
                      <a:pPr algn="l" fontAlgn="ctr"/>
                      <a:r>
                        <a:rPr lang="en-US" sz="1000" b="0" i="0" u="none" strike="noStrike">
                          <a:latin typeface="Verdana"/>
                        </a:rPr>
                        <a:t>Monsanto YieldGard VT™ Rootworm</a:t>
                      </a:r>
                    </a:p>
                  </a:txBody>
                  <a:tcPr marL="9525" marR="9525" marT="9525" marB="0" anchor="ctr"/>
                </a:tc>
                <a:tc>
                  <a:txBody>
                    <a:bodyPr/>
                    <a:lstStyle/>
                    <a:p>
                      <a:pPr algn="l" fontAlgn="ctr"/>
                      <a:r>
                        <a:rPr lang="en-US" sz="1000" b="0" i="0" u="none" strike="noStrike">
                          <a:latin typeface="Verdana"/>
                        </a:rPr>
                        <a:t>MON 88017</a:t>
                      </a:r>
                    </a:p>
                  </a:txBody>
                  <a:tcPr marL="9525" marR="9525" marT="9525" marB="0" anchor="ctr"/>
                </a:tc>
                <a:tc>
                  <a:txBody>
                    <a:bodyPr/>
                    <a:lstStyle/>
                    <a:p>
                      <a:pPr algn="l" fontAlgn="ctr"/>
                      <a:r>
                        <a:rPr lang="en-US" sz="1000" b="0" i="0" u="none" strike="noStrike">
                          <a:latin typeface="Verdana"/>
                        </a:rPr>
                        <a:t>Cry3Bb1</a:t>
                      </a:r>
                    </a:p>
                  </a:txBody>
                  <a:tcPr marL="9525" marR="9525" marT="9525" marB="0" anchor="ctr"/>
                </a:tc>
                <a:tc>
                  <a:txBody>
                    <a:bodyPr/>
                    <a:lstStyle/>
                    <a:p>
                      <a:pPr algn="l" fontAlgn="b"/>
                      <a:r>
                        <a:rPr lang="en-US" sz="1000" b="0" i="0" u="none" strike="noStrike" dirty="0">
                          <a:latin typeface="Verdana"/>
                        </a:rPr>
                        <a:t>forage, R4-5</a:t>
                      </a:r>
                    </a:p>
                  </a:txBody>
                  <a:tcPr marL="9525" marR="9525" marT="9525" marB="0" anchor="b"/>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latin typeface="Verdana"/>
                        </a:rPr>
                        <a:t>32,000</a:t>
                      </a:r>
                      <a:endParaRPr lang="en-US" sz="1100" b="1" i="0" u="none" strike="noStrike" dirty="0">
                        <a:latin typeface="Verdana"/>
                      </a:endParaRPr>
                    </a:p>
                  </a:txBody>
                  <a:tcPr marL="9525" marR="9525" marT="9525" marB="0" anchor="ctr"/>
                </a:tc>
                <a:tc>
                  <a:txBody>
                    <a:bodyPr/>
                    <a:lstStyle/>
                    <a:p>
                      <a:pPr algn="ctr" fontAlgn="b"/>
                      <a:r>
                        <a:rPr lang="en-US" sz="1000" b="1" i="0" u="none" strike="noStrike" dirty="0">
                          <a:latin typeface="Verdana"/>
                        </a:rPr>
                        <a:t>0.551</a:t>
                      </a:r>
                    </a:p>
                  </a:txBody>
                  <a:tcPr marL="9525" marR="9525" marT="9525" marB="0" anchor="b"/>
                </a:tc>
              </a:tr>
              <a:tr h="556228">
                <a:tc>
                  <a:txBody>
                    <a:bodyPr/>
                    <a:lstStyle/>
                    <a:p>
                      <a:pPr algn="l" fontAlgn="ctr"/>
                      <a:r>
                        <a:rPr lang="fr-FR" sz="1000" b="0" i="0" u="none" strike="noStrike">
                          <a:latin typeface="Verdana"/>
                        </a:rPr>
                        <a:t>Monsanto Genuity™ VT Double PRO™</a:t>
                      </a:r>
                    </a:p>
                  </a:txBody>
                  <a:tcPr marL="9525" marR="9525" marT="9525" marB="0" anchor="ctr"/>
                </a:tc>
                <a:tc>
                  <a:txBody>
                    <a:bodyPr/>
                    <a:lstStyle/>
                    <a:p>
                      <a:pPr algn="l" fontAlgn="ctr"/>
                      <a:r>
                        <a:rPr lang="en-US" sz="1000" b="0" i="0" u="none" strike="noStrike" dirty="0">
                          <a:latin typeface="Verdana"/>
                        </a:rPr>
                        <a:t>MON 89034</a:t>
                      </a:r>
                      <a:r>
                        <a:rPr lang="en-US" sz="1000" b="0" i="0" u="none" strike="noStrike" baseline="30000" dirty="0">
                          <a:latin typeface="Verdana"/>
                        </a:rPr>
                        <a:t>5</a:t>
                      </a:r>
                      <a:endParaRPr lang="en-US" sz="1000" b="0" i="0" u="none" strike="noStrike" dirty="0">
                        <a:latin typeface="Verdana"/>
                      </a:endParaRPr>
                    </a:p>
                  </a:txBody>
                  <a:tcPr marL="9525" marR="9525" marT="9525" marB="0" anchor="ctr"/>
                </a:tc>
                <a:tc>
                  <a:txBody>
                    <a:bodyPr/>
                    <a:lstStyle/>
                    <a:p>
                      <a:pPr algn="l" fontAlgn="ctr"/>
                      <a:r>
                        <a:rPr lang="en-US" sz="1000" b="0" i="0" u="none" strike="noStrike" dirty="0" smtClean="0">
                          <a:latin typeface="Verdana"/>
                        </a:rPr>
                        <a:t>Cry1A.105</a:t>
                      </a:r>
                    </a:p>
                    <a:p>
                      <a:pPr algn="l" fontAlgn="ctr"/>
                      <a:r>
                        <a:rPr lang="en-US" sz="1000" b="0" i="0" u="none" strike="noStrike" dirty="0" smtClean="0">
                          <a:latin typeface="Verdana"/>
                        </a:rPr>
                        <a:t>Cry2Ab2</a:t>
                      </a:r>
                      <a:endParaRPr lang="en-US" sz="1000" b="0" i="0" u="none" strike="noStrike" dirty="0">
                        <a:latin typeface="Verdana"/>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smtClean="0">
                          <a:latin typeface="Verdana"/>
                        </a:rPr>
                        <a:t>forage, R4-5</a:t>
                      </a:r>
                    </a:p>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smtClean="0">
                          <a:latin typeface="Verdana"/>
                        </a:rPr>
                        <a:t>forage, R4-5</a:t>
                      </a:r>
                    </a:p>
                  </a:txBody>
                  <a:tcPr marL="9525" marR="9525" marT="9525" marB="0" anchor="ctr"/>
                </a:tc>
                <a:tc>
                  <a:txBody>
                    <a:bodyPr/>
                    <a:lstStyle/>
                    <a:p>
                      <a:pPr algn="ctr" fontAlgn="b"/>
                      <a:r>
                        <a:rPr lang="en-US" sz="1000" b="0" i="0" u="none" strike="noStrike" dirty="0" smtClean="0">
                          <a:latin typeface="Verdana"/>
                        </a:rPr>
                        <a:t>32,000</a:t>
                      </a:r>
                    </a:p>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latin typeface="Verdana"/>
                        </a:rPr>
                        <a:t>32,000</a:t>
                      </a:r>
                    </a:p>
                  </a:txBody>
                  <a:tcPr marL="9525" marR="9525" marT="9525" marB="0" anchor="b"/>
                </a:tc>
                <a:tc>
                  <a:txBody>
                    <a:bodyPr/>
                    <a:lstStyle/>
                    <a:p>
                      <a:pPr algn="ctr" fontAlgn="b"/>
                      <a:r>
                        <a:rPr lang="en-US" sz="1000" b="0" i="0" u="none" strike="noStrike" dirty="0" smtClean="0">
                          <a:latin typeface="Verdana"/>
                        </a:rPr>
                        <a:t>0.242</a:t>
                      </a:r>
                    </a:p>
                    <a:p>
                      <a:pPr algn="ctr" fontAlgn="b"/>
                      <a:r>
                        <a:rPr lang="en-US" sz="1000" b="0" i="0" u="none" strike="noStrike" dirty="0" smtClean="0">
                          <a:latin typeface="Verdana"/>
                        </a:rPr>
                        <a:t>0.355</a:t>
                      </a:r>
                    </a:p>
                    <a:p>
                      <a:pPr algn="ctr" fontAlgn="b"/>
                      <a:r>
                        <a:rPr lang="en-US" sz="1000" b="1" i="0" u="none" strike="noStrike" dirty="0" smtClean="0">
                          <a:latin typeface="Verdana"/>
                        </a:rPr>
                        <a:t>0.597</a:t>
                      </a:r>
                    </a:p>
                  </a:txBody>
                  <a:tcPr marL="9525" marR="9525" marT="9525" marB="0" anchor="b"/>
                </a:tc>
              </a:tr>
              <a:tr h="272438">
                <a:tc>
                  <a:txBody>
                    <a:bodyPr/>
                    <a:lstStyle/>
                    <a:p>
                      <a:pPr algn="l" fontAlgn="ctr"/>
                      <a:r>
                        <a:rPr lang="en-US" sz="1000" b="0" i="0" u="none" strike="noStrike" dirty="0" err="1">
                          <a:latin typeface="Verdana"/>
                        </a:rPr>
                        <a:t>DowAgrosciences</a:t>
                      </a:r>
                      <a:r>
                        <a:rPr lang="en-US" sz="1000" b="0" i="0" u="none" strike="noStrike" dirty="0">
                          <a:latin typeface="Verdana"/>
                        </a:rPr>
                        <a:t> Pioneer Hi-Bred </a:t>
                      </a:r>
                      <a:r>
                        <a:rPr lang="en-US" sz="1000" b="0" i="0" u="none" strike="noStrike" dirty="0" err="1">
                          <a:latin typeface="Verdana"/>
                        </a:rPr>
                        <a:t>Herculex</a:t>
                      </a:r>
                      <a:r>
                        <a:rPr lang="en-US" sz="1000" b="0" i="0" u="none" strike="noStrike" dirty="0">
                          <a:latin typeface="Verdana"/>
                        </a:rPr>
                        <a:t>® I</a:t>
                      </a:r>
                    </a:p>
                  </a:txBody>
                  <a:tcPr marL="9525" marR="9525" marT="9525" marB="0" anchor="ctr"/>
                </a:tc>
                <a:tc>
                  <a:txBody>
                    <a:bodyPr/>
                    <a:lstStyle/>
                    <a:p>
                      <a:pPr algn="l" fontAlgn="ctr"/>
                      <a:r>
                        <a:rPr lang="en-US" sz="1000" b="0" i="0" u="none" strike="noStrike" dirty="0">
                          <a:latin typeface="Verdana"/>
                        </a:rPr>
                        <a:t>TC1507</a:t>
                      </a:r>
                    </a:p>
                  </a:txBody>
                  <a:tcPr marL="9525" marR="9525" marT="9525" marB="0" anchor="ctr"/>
                </a:tc>
                <a:tc>
                  <a:txBody>
                    <a:bodyPr/>
                    <a:lstStyle/>
                    <a:p>
                      <a:pPr algn="l" fontAlgn="ctr"/>
                      <a:r>
                        <a:rPr lang="en-US" sz="1000" b="0" i="0" u="none" strike="noStrike" dirty="0">
                          <a:latin typeface="Verdana"/>
                        </a:rPr>
                        <a:t>Cry1F</a:t>
                      </a: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smtClean="0">
                          <a:latin typeface="Verdana"/>
                        </a:rPr>
                        <a:t>forage, R4-5</a:t>
                      </a:r>
                    </a:p>
                  </a:txBody>
                  <a:tcPr marL="9525" marR="9525" marT="9525" marB="0" anchor="ctr"/>
                </a:tc>
                <a:tc>
                  <a:txBody>
                    <a:bodyPr/>
                    <a:lstStyle/>
                    <a:p>
                      <a:pPr algn="ctr" fontAlgn="b"/>
                      <a:r>
                        <a:rPr lang="en-US" sz="1000" b="0" i="0" u="none" strike="noStrike" dirty="0" smtClean="0">
                          <a:latin typeface="Verdana"/>
                        </a:rPr>
                        <a:t>32,000</a:t>
                      </a:r>
                      <a:endParaRPr lang="en-US" sz="1000" b="0" i="0" u="none" strike="noStrike" dirty="0">
                        <a:latin typeface="Verdana"/>
                      </a:endParaRPr>
                    </a:p>
                  </a:txBody>
                  <a:tcPr marL="9525" marR="9525" marT="9525" marB="0" anchor="b"/>
                </a:tc>
                <a:tc>
                  <a:txBody>
                    <a:bodyPr/>
                    <a:lstStyle/>
                    <a:p>
                      <a:pPr algn="ctr" fontAlgn="b"/>
                      <a:r>
                        <a:rPr lang="en-US" sz="1000" b="1" i="0" u="none" strike="noStrike" dirty="0" smtClean="0">
                          <a:latin typeface="Verdana"/>
                        </a:rPr>
                        <a:t> 0.097</a:t>
                      </a:r>
                      <a:endParaRPr lang="en-US" sz="1000" b="1" i="0" u="none" strike="noStrike" dirty="0">
                        <a:latin typeface="Verdana"/>
                      </a:endParaRPr>
                    </a:p>
                  </a:txBody>
                  <a:tcPr marL="9525" marR="9525" marT="9525" marB="0" anchor="b"/>
                </a:tc>
              </a:tr>
              <a:tr h="556228">
                <a:tc>
                  <a:txBody>
                    <a:bodyPr/>
                    <a:lstStyle/>
                    <a:p>
                      <a:pPr algn="l" fontAlgn="ctr"/>
                      <a:r>
                        <a:rPr lang="en-US" sz="1000" b="0" i="0" u="none" strike="noStrike">
                          <a:latin typeface="Verdana"/>
                        </a:rPr>
                        <a:t>Dow AgroSciences Pioneer Hi-Bred Herculex® RW</a:t>
                      </a:r>
                    </a:p>
                  </a:txBody>
                  <a:tcPr marL="9525" marR="9525" marT="9525" marB="0" anchor="ctr"/>
                </a:tc>
                <a:tc>
                  <a:txBody>
                    <a:bodyPr/>
                    <a:lstStyle/>
                    <a:p>
                      <a:pPr algn="l" fontAlgn="ctr"/>
                      <a:r>
                        <a:rPr lang="en-US" sz="1000" b="0" i="0" u="none" strike="noStrike">
                          <a:latin typeface="Verdana"/>
                        </a:rPr>
                        <a:t>DAS 59122-7</a:t>
                      </a:r>
                    </a:p>
                  </a:txBody>
                  <a:tcPr marL="9525" marR="9525" marT="9525" marB="0" anchor="ctr"/>
                </a:tc>
                <a:tc>
                  <a:txBody>
                    <a:bodyPr/>
                    <a:lstStyle/>
                    <a:p>
                      <a:pPr algn="l" fontAlgn="ctr"/>
                      <a:r>
                        <a:rPr lang="en-US" sz="1000" b="0" i="0" u="none" strike="noStrike" dirty="0" smtClean="0">
                          <a:latin typeface="Verdana"/>
                        </a:rPr>
                        <a:t>Cry34Ab1</a:t>
                      </a:r>
                    </a:p>
                    <a:p>
                      <a:pPr algn="l" fontAlgn="ctr"/>
                      <a:r>
                        <a:rPr lang="en-US" sz="1000" b="0" i="0" u="none" strike="noStrike" dirty="0" smtClean="0">
                          <a:latin typeface="Verdana"/>
                        </a:rPr>
                        <a:t>Cr35Ab1</a:t>
                      </a:r>
                      <a:endParaRPr lang="en-US" sz="1000" b="0" i="0" u="none" strike="noStrike" dirty="0">
                        <a:latin typeface="Verdana"/>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smtClean="0">
                          <a:latin typeface="Verdana"/>
                        </a:rPr>
                        <a:t>forage, R4-5</a:t>
                      </a:r>
                    </a:p>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smtClean="0">
                          <a:latin typeface="Verdana"/>
                        </a:rPr>
                        <a:t>forage, R4-5</a:t>
                      </a:r>
                    </a:p>
                  </a:txBody>
                  <a:tcPr marL="9525" marR="9525" marT="9525" marB="0" anchor="ctr"/>
                </a:tc>
                <a:tc>
                  <a:txBody>
                    <a:bodyPr/>
                    <a:lstStyle/>
                    <a:p>
                      <a:pPr algn="ctr" fontAlgn="b"/>
                      <a:r>
                        <a:rPr lang="en-US" sz="1000" b="0" i="0" u="none" strike="noStrike" dirty="0" smtClean="0">
                          <a:latin typeface="Verdana"/>
                        </a:rPr>
                        <a:t>32,000</a:t>
                      </a:r>
                    </a:p>
                    <a:p>
                      <a:pPr algn="ctr" fontAlgn="b"/>
                      <a:r>
                        <a:rPr lang="en-US" sz="1000" b="0" i="0" u="none" strike="noStrike" dirty="0" smtClean="0">
                          <a:latin typeface="Verdana"/>
                        </a:rPr>
                        <a:t>32,000</a:t>
                      </a:r>
                    </a:p>
                    <a:p>
                      <a:pPr algn="ctr" fontAlgn="b"/>
                      <a:endParaRPr lang="en-US" sz="1000" b="0" i="0" u="none" strike="noStrike" dirty="0">
                        <a:latin typeface="Verdana"/>
                      </a:endParaRPr>
                    </a:p>
                  </a:txBody>
                  <a:tcPr marL="9525" marR="9525" marT="9525" marB="0" anchor="b"/>
                </a:tc>
                <a:tc>
                  <a:txBody>
                    <a:bodyPr/>
                    <a:lstStyle/>
                    <a:p>
                      <a:pPr algn="ctr" fontAlgn="b"/>
                      <a:r>
                        <a:rPr lang="en-US" sz="1000" b="0" i="0" u="none" strike="noStrike" dirty="0" smtClean="0">
                          <a:latin typeface="Verdana"/>
                        </a:rPr>
                        <a:t>2.042</a:t>
                      </a:r>
                    </a:p>
                    <a:p>
                      <a:pPr algn="ctr" fontAlgn="b"/>
                      <a:r>
                        <a:rPr lang="en-US" sz="1000" b="0" i="0" u="none" strike="noStrike" dirty="0" smtClean="0">
                          <a:latin typeface="Verdana"/>
                        </a:rPr>
                        <a:t>0.45</a:t>
                      </a:r>
                    </a:p>
                    <a:p>
                      <a:pPr algn="ctr" fontAlgn="b"/>
                      <a:r>
                        <a:rPr lang="en-US" sz="1000" b="1" i="0" u="none" strike="noStrike" dirty="0" smtClean="0">
                          <a:latin typeface="Verdana"/>
                        </a:rPr>
                        <a:t>2.492</a:t>
                      </a:r>
                      <a:endParaRPr lang="en-US" sz="1000" b="1" i="0" u="none" strike="noStrike" dirty="0">
                        <a:latin typeface="Verdana"/>
                      </a:endParaRPr>
                    </a:p>
                  </a:txBody>
                  <a:tcPr marL="9525" marR="9525" marT="9525" marB="0" anchor="b"/>
                </a:tc>
              </a:tr>
              <a:tr h="1282730">
                <a:tc>
                  <a:txBody>
                    <a:bodyPr/>
                    <a:lstStyle/>
                    <a:p>
                      <a:pPr algn="l" fontAlgn="ctr"/>
                      <a:r>
                        <a:rPr lang="en-US" sz="1000" b="0" i="0" u="none" strike="noStrike" dirty="0">
                          <a:latin typeface="Verdana"/>
                        </a:rPr>
                        <a:t>Monsanto </a:t>
                      </a:r>
                      <a:r>
                        <a:rPr lang="en-US" sz="1000" b="0" i="0" u="none" strike="noStrike" dirty="0" err="1">
                          <a:latin typeface="Verdana"/>
                        </a:rPr>
                        <a:t>Genuity™SmartStax</a:t>
                      </a:r>
                      <a:r>
                        <a:rPr lang="en-US" sz="1000" b="0" i="0" u="none" strike="noStrike" dirty="0">
                          <a:latin typeface="Verdana"/>
                        </a:rPr>
                        <a:t>™, </a:t>
                      </a:r>
                      <a:r>
                        <a:rPr lang="en-US" sz="1000" b="0" i="0" u="none" strike="noStrike" dirty="0" err="1">
                          <a:latin typeface="Verdana"/>
                        </a:rPr>
                        <a:t>DowAgrosciences</a:t>
                      </a:r>
                      <a:r>
                        <a:rPr lang="en-US" sz="1000" b="0" i="0" u="none" strike="noStrike" dirty="0">
                          <a:latin typeface="Verdana"/>
                        </a:rPr>
                        <a:t> </a:t>
                      </a:r>
                      <a:r>
                        <a:rPr lang="en-US" sz="1000" b="0" i="0" u="none" strike="noStrike" dirty="0" err="1">
                          <a:latin typeface="Verdana"/>
                        </a:rPr>
                        <a:t>SmartStax</a:t>
                      </a:r>
                      <a:r>
                        <a:rPr lang="en-US" sz="1000" b="0" i="0" u="none" strike="noStrike" dirty="0">
                          <a:latin typeface="Verdana"/>
                        </a:rPr>
                        <a:t>™</a:t>
                      </a:r>
                    </a:p>
                  </a:txBody>
                  <a:tcPr marL="9525" marR="9525" marT="9525" marB="0" anchor="ctr"/>
                </a:tc>
                <a:tc>
                  <a:txBody>
                    <a:bodyPr/>
                    <a:lstStyle/>
                    <a:p>
                      <a:pPr algn="l" fontAlgn="ctr"/>
                      <a:r>
                        <a:rPr lang="en-US" sz="1000" b="0" i="0" u="none" strike="noStrike" dirty="0">
                          <a:latin typeface="Verdana"/>
                        </a:rPr>
                        <a:t>MON </a:t>
                      </a:r>
                      <a:r>
                        <a:rPr lang="en-US" sz="1000" b="0" i="0" u="none" strike="noStrike" dirty="0" smtClean="0">
                          <a:latin typeface="Verdana"/>
                        </a:rPr>
                        <a:t>88017</a:t>
                      </a:r>
                    </a:p>
                    <a:p>
                      <a:pPr algn="l" fontAlgn="ctr"/>
                      <a:r>
                        <a:rPr lang="en-US" sz="1000" b="0" i="0" u="none" strike="noStrike" dirty="0" smtClean="0">
                          <a:latin typeface="Verdana"/>
                        </a:rPr>
                        <a:t>MON 89034</a:t>
                      </a:r>
                    </a:p>
                    <a:p>
                      <a:pPr algn="l" fontAlgn="ctr"/>
                      <a:r>
                        <a:rPr lang="en-US" sz="1000" b="0" i="0" u="none" strike="noStrike" dirty="0" smtClean="0">
                          <a:latin typeface="Verdana"/>
                        </a:rPr>
                        <a:t>TC 1507</a:t>
                      </a:r>
                    </a:p>
                    <a:p>
                      <a:pPr algn="l" fontAlgn="ctr"/>
                      <a:r>
                        <a:rPr lang="en-US" sz="1000" b="0" i="0" u="none" strike="noStrike" dirty="0" smtClean="0">
                          <a:latin typeface="Verdana"/>
                        </a:rPr>
                        <a:t>DAS 59122-7</a:t>
                      </a:r>
                    </a:p>
                    <a:p>
                      <a:pPr algn="l" fontAlgn="ctr"/>
                      <a:endParaRPr lang="en-US" sz="1000" b="0" i="0" u="none" strike="noStrike" dirty="0">
                        <a:latin typeface="Verdana"/>
                      </a:endParaRPr>
                    </a:p>
                  </a:txBody>
                  <a:tcPr marL="9525" marR="9525" marT="9525" marB="0" anchor="ctr"/>
                </a:tc>
                <a:tc>
                  <a:txBody>
                    <a:bodyPr/>
                    <a:lstStyle/>
                    <a:p>
                      <a:pPr algn="l" fontAlgn="ctr"/>
                      <a:r>
                        <a:rPr lang="en-US" sz="1000" b="0" i="0" u="none" strike="noStrike" dirty="0" smtClean="0">
                          <a:latin typeface="Verdana"/>
                        </a:rPr>
                        <a:t>Cry3Bb1</a:t>
                      </a:r>
                    </a:p>
                    <a:p>
                      <a:pPr algn="l" fontAlgn="ctr"/>
                      <a:r>
                        <a:rPr lang="en-US" sz="1000" b="0" i="0" u="none" strike="noStrike" dirty="0" smtClean="0">
                          <a:latin typeface="Verdana"/>
                        </a:rPr>
                        <a:t>Cry1A.105</a:t>
                      </a:r>
                    </a:p>
                    <a:p>
                      <a:pPr algn="l" fontAlgn="ctr"/>
                      <a:r>
                        <a:rPr lang="en-US" sz="1000" b="0" i="0" u="none" strike="noStrike" dirty="0" smtClean="0">
                          <a:latin typeface="Verdana"/>
                        </a:rPr>
                        <a:t>Cry2Ab2</a:t>
                      </a:r>
                    </a:p>
                    <a:p>
                      <a:pPr algn="l" fontAlgn="ctr"/>
                      <a:r>
                        <a:rPr lang="en-US" sz="1000" b="0" i="0" u="none" strike="noStrike" dirty="0" smtClean="0">
                          <a:latin typeface="Verdana"/>
                        </a:rPr>
                        <a:t>Cry1F</a:t>
                      </a:r>
                    </a:p>
                    <a:p>
                      <a:pPr algn="l" fontAlgn="ctr"/>
                      <a:r>
                        <a:rPr lang="en-US" sz="1000" b="0" i="0" u="none" strike="noStrike" dirty="0" smtClean="0">
                          <a:latin typeface="Verdana"/>
                        </a:rPr>
                        <a:t>Cry34Ab1</a:t>
                      </a:r>
                    </a:p>
                    <a:p>
                      <a:pPr algn="l" fontAlgn="ctr"/>
                      <a:r>
                        <a:rPr lang="en-US" sz="1000" b="0" i="0" u="none" strike="noStrike" dirty="0" smtClean="0">
                          <a:latin typeface="Verdana"/>
                        </a:rPr>
                        <a:t>Cr35Ab1</a:t>
                      </a:r>
                    </a:p>
                    <a:p>
                      <a:pPr algn="l" fontAlgn="ctr"/>
                      <a:endParaRPr lang="en-US" sz="1000" b="0" i="0" u="none" strike="noStrike" dirty="0">
                        <a:latin typeface="Verdana"/>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smtClean="0">
                          <a:latin typeface="Verdana"/>
                        </a:rPr>
                        <a:t>forage, R4-5</a:t>
                      </a:r>
                    </a:p>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smtClean="0">
                          <a:latin typeface="Verdana"/>
                        </a:rPr>
                        <a:t>forage, R4-5</a:t>
                      </a:r>
                    </a:p>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smtClean="0">
                          <a:latin typeface="Verdana"/>
                        </a:rPr>
                        <a:t>forage, R4-5</a:t>
                      </a:r>
                    </a:p>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smtClean="0">
                          <a:latin typeface="Verdana"/>
                        </a:rPr>
                        <a:t>forage, R4-5</a:t>
                      </a:r>
                    </a:p>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smtClean="0">
                          <a:latin typeface="Verdana"/>
                        </a:rPr>
                        <a:t>forage, R4-5</a:t>
                      </a:r>
                    </a:p>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smtClean="0">
                          <a:latin typeface="Verdana"/>
                        </a:rPr>
                        <a:t>forage, R4-5</a:t>
                      </a:r>
                    </a:p>
                    <a:p>
                      <a:pPr marL="0" marR="0" indent="0" algn="l" defTabSz="914400" rtl="0" eaLnBrk="1" fontAlgn="ctr" latinLnBrk="0" hangingPunct="1">
                        <a:lnSpc>
                          <a:spcPct val="100000"/>
                        </a:lnSpc>
                        <a:spcBef>
                          <a:spcPts val="0"/>
                        </a:spcBef>
                        <a:spcAft>
                          <a:spcPts val="0"/>
                        </a:spcAft>
                        <a:buClrTx/>
                        <a:buSzTx/>
                        <a:buFontTx/>
                        <a:buNone/>
                        <a:tabLst/>
                        <a:defRPr/>
                      </a:pPr>
                      <a:endParaRPr lang="en-US" sz="1000" b="0" i="0" u="none" strike="noStrike" dirty="0" smtClean="0">
                        <a:latin typeface="Verdana"/>
                      </a:endParaRPr>
                    </a:p>
                  </a:txBody>
                  <a:tcPr marL="9525" marR="9525" marT="9525" marB="0" anchor="ctr"/>
                </a:tc>
                <a:tc>
                  <a:txBody>
                    <a:bodyPr/>
                    <a:lstStyle/>
                    <a:p>
                      <a:pPr algn="ctr" fontAlgn="b"/>
                      <a:r>
                        <a:rPr lang="en-US" sz="1000" b="0" i="0" u="none" strike="noStrike" dirty="0" smtClean="0">
                          <a:latin typeface="Verdana"/>
                        </a:rPr>
                        <a:t>32,000</a:t>
                      </a:r>
                    </a:p>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latin typeface="Verdana"/>
                        </a:rPr>
                        <a:t>32,000</a:t>
                      </a:r>
                    </a:p>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latin typeface="Verdana"/>
                        </a:rPr>
                        <a:t>32,000</a:t>
                      </a:r>
                    </a:p>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latin typeface="Verdana"/>
                        </a:rPr>
                        <a:t>32,000</a:t>
                      </a:r>
                    </a:p>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latin typeface="Verdana"/>
                        </a:rPr>
                        <a:t>32,000</a:t>
                      </a:r>
                    </a:p>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latin typeface="Verdana"/>
                        </a:rPr>
                        <a:t>32,000</a:t>
                      </a:r>
                    </a:p>
                    <a:p>
                      <a:pPr marL="0" marR="0" indent="0" algn="ctr" defTabSz="914400" rtl="0" eaLnBrk="1" fontAlgn="b" latinLnBrk="0" hangingPunct="1">
                        <a:lnSpc>
                          <a:spcPct val="100000"/>
                        </a:lnSpc>
                        <a:spcBef>
                          <a:spcPts val="0"/>
                        </a:spcBef>
                        <a:spcAft>
                          <a:spcPts val="0"/>
                        </a:spcAft>
                        <a:buClrTx/>
                        <a:buSzTx/>
                        <a:buFontTx/>
                        <a:buNone/>
                        <a:tabLst/>
                        <a:defRPr/>
                      </a:pPr>
                      <a:endParaRPr lang="en-US" sz="1000" b="0" i="0" u="none" strike="noStrike" dirty="0" smtClean="0">
                        <a:latin typeface="Verdana"/>
                      </a:endParaRPr>
                    </a:p>
                  </a:txBody>
                  <a:tcPr marL="9525" marR="9525" marT="9525" marB="0" anchor="b"/>
                </a:tc>
                <a:tc>
                  <a:txBody>
                    <a:bodyPr/>
                    <a:lstStyle/>
                    <a:p>
                      <a:pPr algn="ctr" fontAlgn="b"/>
                      <a:r>
                        <a:rPr lang="en-US" sz="1000" b="0" i="0" u="none" strike="noStrike" dirty="0" smtClean="0">
                          <a:latin typeface="Verdana"/>
                        </a:rPr>
                        <a:t>0.672</a:t>
                      </a:r>
                    </a:p>
                    <a:p>
                      <a:pPr algn="ctr" fontAlgn="b"/>
                      <a:r>
                        <a:rPr lang="en-US" sz="1000" b="0" i="0" u="none" strike="noStrike" dirty="0" smtClean="0">
                          <a:latin typeface="Verdana"/>
                        </a:rPr>
                        <a:t>0.256</a:t>
                      </a:r>
                    </a:p>
                    <a:p>
                      <a:pPr algn="ctr" fontAlgn="b"/>
                      <a:r>
                        <a:rPr lang="en-US" sz="1000" b="0" i="0" u="none" strike="noStrike" dirty="0" smtClean="0">
                          <a:latin typeface="Verdana"/>
                        </a:rPr>
                        <a:t>0.36</a:t>
                      </a:r>
                    </a:p>
                    <a:p>
                      <a:pPr algn="ctr" fontAlgn="b"/>
                      <a:r>
                        <a:rPr lang="en-US" sz="1000" b="0" i="0" u="none" strike="noStrike" dirty="0" smtClean="0">
                          <a:latin typeface="Verdana"/>
                        </a:rPr>
                        <a:t>0.112</a:t>
                      </a:r>
                    </a:p>
                    <a:p>
                      <a:pPr algn="ctr" fontAlgn="b"/>
                      <a:r>
                        <a:rPr lang="en-US" sz="1000" b="0" i="0" u="none" strike="noStrike" dirty="0" smtClean="0">
                          <a:latin typeface="Verdana"/>
                        </a:rPr>
                        <a:t>1.918</a:t>
                      </a:r>
                    </a:p>
                    <a:p>
                      <a:pPr algn="ctr" fontAlgn="b"/>
                      <a:r>
                        <a:rPr lang="en-US" sz="1000" b="0" i="0" u="none" strike="noStrike" dirty="0" smtClean="0">
                          <a:latin typeface="Verdana"/>
                        </a:rPr>
                        <a:t>0.412</a:t>
                      </a:r>
                    </a:p>
                    <a:p>
                      <a:pPr algn="ctr" fontAlgn="b"/>
                      <a:r>
                        <a:rPr lang="en-US" sz="1100" b="1" i="0" u="none" strike="noStrike" dirty="0" smtClean="0">
                          <a:latin typeface="Verdana"/>
                        </a:rPr>
                        <a:t>3.73</a:t>
                      </a:r>
                      <a:endParaRPr lang="en-US" sz="1100" b="1" i="0" u="none" strike="noStrike" dirty="0">
                        <a:latin typeface="Verdana"/>
                      </a:endParaRPr>
                    </a:p>
                  </a:txBody>
                  <a:tcPr marL="9525" marR="9525" marT="9525" marB="0" anchor="b"/>
                </a:tc>
              </a:tr>
            </a:tbl>
          </a:graphicData>
        </a:graphic>
      </p:graphicFrame>
      <p:sp>
        <p:nvSpPr>
          <p:cNvPr id="3" name="TextBox 2"/>
          <p:cNvSpPr txBox="1"/>
          <p:nvPr/>
        </p:nvSpPr>
        <p:spPr>
          <a:xfrm>
            <a:off x="1143000" y="6211669"/>
            <a:ext cx="7543800" cy="523220"/>
          </a:xfrm>
          <a:prstGeom prst="rect">
            <a:avLst/>
          </a:prstGeom>
          <a:noFill/>
        </p:spPr>
        <p:txBody>
          <a:bodyPr wrap="square" rtlCol="0">
            <a:spAutoFit/>
          </a:bodyPr>
          <a:lstStyle/>
          <a:p>
            <a:r>
              <a:rPr lang="en-US" sz="1400" dirty="0" smtClean="0">
                <a:solidFill>
                  <a:schemeClr val="bg1"/>
                </a:solidFill>
              </a:rPr>
              <a:t>C. Benbrook, “A Method to Quantify </a:t>
            </a:r>
            <a:r>
              <a:rPr lang="en-US" sz="1400" i="1" dirty="0" err="1" smtClean="0">
                <a:solidFill>
                  <a:schemeClr val="bg1"/>
                </a:solidFill>
              </a:rPr>
              <a:t>Bt</a:t>
            </a:r>
            <a:r>
              <a:rPr lang="en-US" sz="1400" dirty="0" smtClean="0">
                <a:solidFill>
                  <a:schemeClr val="bg1"/>
                </a:solidFill>
              </a:rPr>
              <a:t> Cry Protein Production per Unit Area of Cropland for Commercially Significant </a:t>
            </a:r>
            <a:r>
              <a:rPr lang="en-US" sz="1400" i="1" dirty="0" err="1" smtClean="0">
                <a:solidFill>
                  <a:schemeClr val="bg1"/>
                </a:solidFill>
              </a:rPr>
              <a:t>Bt</a:t>
            </a:r>
            <a:r>
              <a:rPr lang="en-US" sz="1400" dirty="0" smtClean="0">
                <a:solidFill>
                  <a:schemeClr val="bg1"/>
                </a:solidFill>
              </a:rPr>
              <a:t> Corn and Cotton Cultivars,” forthcoming.</a:t>
            </a:r>
            <a:endParaRPr lang="en-US" sz="1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548640" y="609599"/>
            <a:ext cx="8442960" cy="152400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579120" y="647697"/>
            <a:ext cx="8412480" cy="1638304"/>
          </a:xfrm>
        </p:spPr>
        <p:txBody>
          <a:bodyPr anchor="t">
            <a:noAutofit/>
          </a:bodyPr>
          <a:lstStyle/>
          <a:p>
            <a:pPr algn="l"/>
            <a:r>
              <a:rPr lang="en-US" sz="2700" b="1" dirty="0" smtClean="0">
                <a:latin typeface="Century Gothic" pitchFamily="34" charset="0"/>
              </a:rPr>
              <a:t>Dramatic increase in </a:t>
            </a:r>
            <a:r>
              <a:rPr lang="en-US" sz="2700" b="1" i="0" dirty="0" err="1" smtClean="0">
                <a:latin typeface="Century Gothic" pitchFamily="34" charset="0"/>
              </a:rPr>
              <a:t>Bt</a:t>
            </a:r>
            <a:r>
              <a:rPr lang="en-US" sz="2700" b="1" dirty="0" smtClean="0">
                <a:latin typeface="Century Gothic" pitchFamily="34" charset="0"/>
              </a:rPr>
              <a:t> </a:t>
            </a:r>
            <a:r>
              <a:rPr lang="en-US" sz="2700" b="1" dirty="0" smtClean="0">
                <a:latin typeface="Century Gothic" pitchFamily="34" charset="0"/>
              </a:rPr>
              <a:t>Cry </a:t>
            </a:r>
            <a:r>
              <a:rPr lang="en-US" sz="2700" b="1" dirty="0" smtClean="0">
                <a:latin typeface="Century Gothic" pitchFamily="34" charset="0"/>
              </a:rPr>
              <a:t>protein endotoxins </a:t>
            </a:r>
            <a:r>
              <a:rPr lang="en-US" sz="2700" b="1" dirty="0" smtClean="0">
                <a:latin typeface="Century Gothic" pitchFamily="34" charset="0"/>
              </a:rPr>
              <a:t>in corn-cotton production </a:t>
            </a:r>
            <a:r>
              <a:rPr lang="en-US" sz="2700" b="1" dirty="0" smtClean="0">
                <a:latin typeface="Century Gothic" pitchFamily="34" charset="0"/>
              </a:rPr>
              <a:t>systems…and nearby </a:t>
            </a:r>
            <a:r>
              <a:rPr lang="en-US" sz="2700" b="1" dirty="0" smtClean="0">
                <a:latin typeface="Century Gothic" pitchFamily="34" charset="0"/>
              </a:rPr>
              <a:t>soil and aquatic ecosystems</a:t>
            </a:r>
            <a:endParaRPr lang="en-US" sz="2700" b="1" dirty="0">
              <a:latin typeface="Century Gothic" pitchFamily="34" charset="0"/>
            </a:endParaRPr>
          </a:p>
        </p:txBody>
      </p:sp>
      <p:sp>
        <p:nvSpPr>
          <p:cNvPr id="13" name="TextBox 12"/>
          <p:cNvSpPr txBox="1"/>
          <p:nvPr/>
        </p:nvSpPr>
        <p:spPr>
          <a:xfrm>
            <a:off x="579120" y="2666999"/>
            <a:ext cx="8260080" cy="3477875"/>
          </a:xfrm>
          <a:prstGeom prst="rect">
            <a:avLst/>
          </a:prstGeom>
          <a:noFill/>
        </p:spPr>
        <p:txBody>
          <a:bodyPr wrap="square" rtlCol="0">
            <a:spAutoFit/>
          </a:bodyPr>
          <a:lstStyle/>
          <a:p>
            <a:r>
              <a:rPr lang="en-US" sz="2000" dirty="0" smtClean="0">
                <a:solidFill>
                  <a:schemeClr val="bg1"/>
                </a:solidFill>
                <a:latin typeface="Century Gothic" pitchFamily="34" charset="0"/>
              </a:rPr>
              <a:t>Every acre planted to </a:t>
            </a:r>
            <a:r>
              <a:rPr lang="en-US" sz="2000" i="1" dirty="0" smtClean="0">
                <a:solidFill>
                  <a:schemeClr val="bg1"/>
                </a:solidFill>
                <a:latin typeface="Century Gothic" pitchFamily="34" charset="0"/>
              </a:rPr>
              <a:t>Bt</a:t>
            </a:r>
            <a:r>
              <a:rPr lang="en-US" sz="2000" dirty="0" smtClean="0">
                <a:solidFill>
                  <a:schemeClr val="bg1"/>
                </a:solidFill>
                <a:latin typeface="Century Gothic" pitchFamily="34" charset="0"/>
              </a:rPr>
              <a:t> corn for European corn borer </a:t>
            </a:r>
            <a:r>
              <a:rPr lang="en-US" sz="2000" dirty="0" smtClean="0">
                <a:solidFill>
                  <a:schemeClr val="bg1"/>
                </a:solidFill>
                <a:latin typeface="Century Gothic" pitchFamily="34" charset="0"/>
              </a:rPr>
              <a:t>control --</a:t>
            </a:r>
            <a:endParaRPr lang="en-US" sz="2000" dirty="0" smtClean="0">
              <a:solidFill>
                <a:schemeClr val="bg1"/>
              </a:solidFill>
              <a:latin typeface="Century Gothic" pitchFamily="34" charset="0"/>
            </a:endParaRPr>
          </a:p>
          <a:p>
            <a:pPr lvl="1">
              <a:buFont typeface="Arial" pitchFamily="34" charset="0"/>
              <a:buChar char="•"/>
            </a:pPr>
            <a:r>
              <a:rPr lang="en-US" sz="2000" dirty="0" smtClean="0">
                <a:solidFill>
                  <a:schemeClr val="bg1"/>
                </a:solidFill>
                <a:latin typeface="Century Gothic" pitchFamily="34" charset="0"/>
              </a:rPr>
              <a:t>  </a:t>
            </a:r>
            <a:r>
              <a:rPr lang="en-US" sz="2000" dirty="0" smtClean="0">
                <a:solidFill>
                  <a:schemeClr val="bg1"/>
                </a:solidFill>
                <a:latin typeface="Century Gothic" pitchFamily="34" charset="0"/>
              </a:rPr>
              <a:t>Reduces </a:t>
            </a:r>
            <a:r>
              <a:rPr lang="en-US" sz="2000" i="1" dirty="0" smtClean="0">
                <a:solidFill>
                  <a:schemeClr val="bg1"/>
                </a:solidFill>
                <a:latin typeface="Century Gothic" pitchFamily="34" charset="0"/>
              </a:rPr>
              <a:t>Lepidoptera</a:t>
            </a:r>
            <a:r>
              <a:rPr lang="en-US" sz="2000" dirty="0" smtClean="0">
                <a:solidFill>
                  <a:schemeClr val="bg1"/>
                </a:solidFill>
                <a:latin typeface="Century Gothic" pitchFamily="34" charset="0"/>
              </a:rPr>
              <a:t>–targeted </a:t>
            </a:r>
            <a:r>
              <a:rPr lang="en-US" sz="2000" dirty="0" smtClean="0">
                <a:solidFill>
                  <a:schemeClr val="bg1"/>
                </a:solidFill>
                <a:latin typeface="Century Gothic" pitchFamily="34" charset="0"/>
              </a:rPr>
              <a:t>insecticide use by about 0.13 pounds </a:t>
            </a:r>
            <a:r>
              <a:rPr lang="en-US" sz="2000" dirty="0" smtClean="0">
                <a:solidFill>
                  <a:schemeClr val="bg1"/>
                </a:solidFill>
                <a:latin typeface="Century Gothic" pitchFamily="34" charset="0"/>
              </a:rPr>
              <a:t>active ingredient per acre, but also…</a:t>
            </a:r>
            <a:endParaRPr lang="en-US" sz="2000" dirty="0">
              <a:solidFill>
                <a:schemeClr val="bg1"/>
              </a:solidFill>
              <a:latin typeface="Century Gothic" pitchFamily="34" charset="0"/>
            </a:endParaRPr>
          </a:p>
          <a:p>
            <a:pPr lvl="1">
              <a:buFont typeface="Arial" pitchFamily="34" charset="0"/>
              <a:buChar char="•"/>
            </a:pPr>
            <a:r>
              <a:rPr lang="en-US" sz="2000" dirty="0" smtClean="0">
                <a:solidFill>
                  <a:schemeClr val="bg1"/>
                </a:solidFill>
                <a:latin typeface="Century Gothic" pitchFamily="34" charset="0"/>
              </a:rPr>
              <a:t> Introduces </a:t>
            </a:r>
            <a:r>
              <a:rPr lang="en-US" sz="2000" dirty="0" smtClean="0">
                <a:solidFill>
                  <a:schemeClr val="bg1"/>
                </a:solidFill>
                <a:latin typeface="Century Gothic" pitchFamily="34" charset="0"/>
              </a:rPr>
              <a:t>0.18 to 0.6 pounds of </a:t>
            </a:r>
            <a:r>
              <a:rPr lang="en-US" sz="2000" i="1" dirty="0" smtClean="0">
                <a:solidFill>
                  <a:schemeClr val="bg1"/>
                </a:solidFill>
                <a:latin typeface="Century Gothic" pitchFamily="34" charset="0"/>
              </a:rPr>
              <a:t>Bt</a:t>
            </a:r>
            <a:r>
              <a:rPr lang="en-US" sz="2000" dirty="0" smtClean="0">
                <a:solidFill>
                  <a:schemeClr val="bg1"/>
                </a:solidFill>
                <a:latin typeface="Century Gothic" pitchFamily="34" charset="0"/>
              </a:rPr>
              <a:t> Cry proteins per </a:t>
            </a:r>
            <a:r>
              <a:rPr lang="en-US" sz="2000" dirty="0" smtClean="0">
                <a:solidFill>
                  <a:schemeClr val="bg1"/>
                </a:solidFill>
                <a:latin typeface="Century Gothic" pitchFamily="34" charset="0"/>
              </a:rPr>
              <a:t>acre</a:t>
            </a:r>
            <a:endParaRPr lang="en-US" sz="2000" dirty="0" smtClean="0">
              <a:solidFill>
                <a:schemeClr val="bg1"/>
              </a:solidFill>
              <a:latin typeface="Century Gothic" pitchFamily="34" charset="0"/>
            </a:endParaRPr>
          </a:p>
          <a:p>
            <a:pPr>
              <a:buFont typeface="Arial" pitchFamily="34" charset="0"/>
              <a:buChar char="•"/>
            </a:pPr>
            <a:endParaRPr lang="en-US" sz="2000" dirty="0" smtClean="0">
              <a:solidFill>
                <a:schemeClr val="bg1"/>
              </a:solidFill>
              <a:latin typeface="Century Gothic" pitchFamily="34" charset="0"/>
            </a:endParaRPr>
          </a:p>
          <a:p>
            <a:r>
              <a:rPr lang="en-US" sz="2000" dirty="0" smtClean="0">
                <a:solidFill>
                  <a:schemeClr val="bg1"/>
                </a:solidFill>
                <a:latin typeface="Century Gothic" pitchFamily="34" charset="0"/>
              </a:rPr>
              <a:t>Each </a:t>
            </a:r>
            <a:r>
              <a:rPr lang="en-US" sz="2000" dirty="0" smtClean="0">
                <a:solidFill>
                  <a:schemeClr val="bg1"/>
                </a:solidFill>
                <a:latin typeface="Century Gothic" pitchFamily="34" charset="0"/>
              </a:rPr>
              <a:t>acre planted to </a:t>
            </a:r>
            <a:r>
              <a:rPr lang="en-US" sz="2000" i="1" dirty="0" smtClean="0">
                <a:solidFill>
                  <a:schemeClr val="bg1"/>
                </a:solidFill>
                <a:latin typeface="Century Gothic" pitchFamily="34" charset="0"/>
              </a:rPr>
              <a:t>Bt</a:t>
            </a:r>
            <a:r>
              <a:rPr lang="en-US" sz="2000" dirty="0" smtClean="0">
                <a:solidFill>
                  <a:schemeClr val="bg1"/>
                </a:solidFill>
                <a:latin typeface="Century Gothic" pitchFamily="34" charset="0"/>
              </a:rPr>
              <a:t> corn for corn rootworm and other soil-borne </a:t>
            </a:r>
            <a:r>
              <a:rPr lang="en-US" sz="2000" dirty="0" smtClean="0">
                <a:solidFill>
                  <a:schemeClr val="bg1"/>
                </a:solidFill>
                <a:latin typeface="Century Gothic" pitchFamily="34" charset="0"/>
              </a:rPr>
              <a:t>insects --</a:t>
            </a:r>
            <a:endParaRPr lang="en-US" sz="2000" dirty="0" smtClean="0">
              <a:solidFill>
                <a:schemeClr val="bg1"/>
              </a:solidFill>
              <a:latin typeface="Century Gothic" pitchFamily="34" charset="0"/>
            </a:endParaRPr>
          </a:p>
          <a:p>
            <a:pPr lvl="1">
              <a:buFont typeface="Arial" pitchFamily="34" charset="0"/>
              <a:buChar char="•"/>
            </a:pPr>
            <a:r>
              <a:rPr lang="en-US" sz="2000" dirty="0" smtClean="0">
                <a:solidFill>
                  <a:schemeClr val="bg1"/>
                </a:solidFill>
                <a:latin typeface="Century Gothic" pitchFamily="34" charset="0"/>
              </a:rPr>
              <a:t>  </a:t>
            </a:r>
            <a:r>
              <a:rPr lang="en-US" sz="2000" dirty="0" smtClean="0">
                <a:solidFill>
                  <a:schemeClr val="bg1"/>
                </a:solidFill>
                <a:latin typeface="Century Gothic" pitchFamily="34" charset="0"/>
              </a:rPr>
              <a:t>Reduces </a:t>
            </a:r>
            <a:r>
              <a:rPr lang="en-US" sz="2000" i="1" dirty="0" err="1" smtClean="0">
                <a:solidFill>
                  <a:schemeClr val="bg1"/>
                </a:solidFill>
                <a:latin typeface="Century Gothic" pitchFamily="34" charset="0"/>
              </a:rPr>
              <a:t>Coleoptera</a:t>
            </a:r>
            <a:r>
              <a:rPr lang="en-US" sz="2000" dirty="0" smtClean="0">
                <a:solidFill>
                  <a:schemeClr val="bg1"/>
                </a:solidFill>
                <a:latin typeface="Century Gothic" pitchFamily="34" charset="0"/>
              </a:rPr>
              <a:t>-targeted insecticide use by about 0.21 pounds per </a:t>
            </a:r>
            <a:r>
              <a:rPr lang="en-US" sz="2000" dirty="0" smtClean="0">
                <a:solidFill>
                  <a:schemeClr val="bg1"/>
                </a:solidFill>
                <a:latin typeface="Century Gothic" pitchFamily="34" charset="0"/>
              </a:rPr>
              <a:t>acre, but also…</a:t>
            </a:r>
            <a:endParaRPr lang="en-US" sz="2000" dirty="0" smtClean="0">
              <a:solidFill>
                <a:schemeClr val="bg1"/>
              </a:solidFill>
              <a:latin typeface="Century Gothic" pitchFamily="34" charset="0"/>
            </a:endParaRPr>
          </a:p>
          <a:p>
            <a:pPr lvl="1">
              <a:buFont typeface="Arial" pitchFamily="34" charset="0"/>
              <a:buChar char="•"/>
            </a:pPr>
            <a:r>
              <a:rPr lang="en-US" sz="2000" dirty="0" smtClean="0">
                <a:solidFill>
                  <a:schemeClr val="bg1"/>
                </a:solidFill>
                <a:latin typeface="Century Gothic" pitchFamily="34" charset="0"/>
              </a:rPr>
              <a:t>  </a:t>
            </a:r>
            <a:r>
              <a:rPr lang="en-US" sz="2000" dirty="0" smtClean="0">
                <a:solidFill>
                  <a:schemeClr val="bg1"/>
                </a:solidFill>
                <a:latin typeface="Century Gothic" pitchFamily="34" charset="0"/>
              </a:rPr>
              <a:t>Introduces </a:t>
            </a:r>
            <a:r>
              <a:rPr lang="en-US" sz="2000" dirty="0" smtClean="0">
                <a:solidFill>
                  <a:schemeClr val="bg1"/>
                </a:solidFill>
                <a:latin typeface="Century Gothic" pitchFamily="34" charset="0"/>
              </a:rPr>
              <a:t>between 0.5 and 2.5 pounds of </a:t>
            </a:r>
            <a:r>
              <a:rPr lang="en-US" sz="2000" i="1" dirty="0" smtClean="0">
                <a:solidFill>
                  <a:schemeClr val="bg1"/>
                </a:solidFill>
                <a:latin typeface="Century Gothic" pitchFamily="34" charset="0"/>
              </a:rPr>
              <a:t>Bt </a:t>
            </a:r>
            <a:r>
              <a:rPr lang="en-US" sz="2000" dirty="0" smtClean="0">
                <a:solidFill>
                  <a:schemeClr val="bg1"/>
                </a:solidFill>
                <a:latin typeface="Century Gothic" pitchFamily="34" charset="0"/>
              </a:rPr>
              <a:t>Cry proteins per </a:t>
            </a:r>
            <a:r>
              <a:rPr lang="en-US" sz="2000" dirty="0" smtClean="0">
                <a:solidFill>
                  <a:schemeClr val="bg1"/>
                </a:solidFill>
                <a:latin typeface="Century Gothic" pitchFamily="34" charset="0"/>
              </a:rPr>
              <a:t>acre</a:t>
            </a:r>
            <a:endParaRPr lang="en-US" sz="2000" dirty="0">
              <a:solidFill>
                <a:schemeClr val="bg1"/>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3581400"/>
            <a:ext cx="5562600" cy="400110"/>
          </a:xfrm>
          <a:prstGeom prst="rect">
            <a:avLst/>
          </a:prstGeom>
          <a:noFill/>
        </p:spPr>
        <p:txBody>
          <a:bodyPr wrap="square" rtlCol="0">
            <a:spAutoFit/>
          </a:bodyPr>
          <a:lstStyle/>
          <a:p>
            <a:pPr marL="342900" indent="-342900"/>
            <a:r>
              <a:rPr lang="en-US" sz="2000" dirty="0" smtClean="0">
                <a:latin typeface="Century Gothic" pitchFamily="34" charset="0"/>
              </a:rPr>
              <a:t>A picture is worth a thousand </a:t>
            </a:r>
            <a:r>
              <a:rPr lang="en-US" sz="2000" dirty="0" smtClean="0">
                <a:latin typeface="Century Gothic" pitchFamily="34" charset="0"/>
              </a:rPr>
              <a:t>words…</a:t>
            </a:r>
            <a:endParaRPr lang="en-US" sz="2000" dirty="0" smtClean="0">
              <a:latin typeface="Century Gothic" pitchFamily="34" charset="0"/>
            </a:endParaRPr>
          </a:p>
        </p:txBody>
      </p:sp>
      <p:sp>
        <p:nvSpPr>
          <p:cNvPr id="4" name="Title 3"/>
          <p:cNvSpPr>
            <a:spLocks noGrp="1"/>
          </p:cNvSpPr>
          <p:nvPr>
            <p:ph type="title"/>
          </p:nvPr>
        </p:nvSpPr>
        <p:spPr>
          <a:xfrm>
            <a:off x="609600" y="1095345"/>
            <a:ext cx="7848600" cy="1066800"/>
          </a:xfrm>
        </p:spPr>
        <p:txBody>
          <a:bodyPr>
            <a:normAutofit/>
          </a:bodyPr>
          <a:lstStyle/>
          <a:p>
            <a:r>
              <a:rPr lang="en-US" sz="2700" b="1" i="1" dirty="0" smtClean="0">
                <a:latin typeface="Century Gothic" pitchFamily="34" charset="0"/>
              </a:rPr>
              <a:t>Scientific achievements in molecular </a:t>
            </a:r>
            <a:r>
              <a:rPr lang="en-US" sz="2700" b="1" i="1" dirty="0" smtClean="0">
                <a:latin typeface="Century Gothic" pitchFamily="34" charset="0"/>
              </a:rPr>
              <a:t>genetics, biotechnology, and plant breeding</a:t>
            </a:r>
            <a:endParaRPr lang="en-US" i="1" dirty="0"/>
          </a:p>
        </p:txBody>
      </p:sp>
      <p:sp>
        <p:nvSpPr>
          <p:cNvPr id="5" name="Title 3"/>
          <p:cNvSpPr txBox="1">
            <a:spLocks/>
          </p:cNvSpPr>
          <p:nvPr/>
        </p:nvSpPr>
        <p:spPr>
          <a:xfrm>
            <a:off x="609600" y="2362200"/>
            <a:ext cx="7848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1" u="none" strike="noStrike" kern="1200" cap="none" spc="0" normalizeH="0" baseline="0" noProof="0" dirty="0" smtClean="0">
                <a:ln>
                  <a:noFill/>
                </a:ln>
                <a:solidFill>
                  <a:schemeClr val="tx1"/>
                </a:solidFill>
                <a:effectLst/>
                <a:uLnTx/>
                <a:uFillTx/>
                <a:latin typeface="Century Gothic" pitchFamily="34" charset="0"/>
                <a:ea typeface="+mj-ea"/>
                <a:cs typeface="+mj-cs"/>
              </a:rPr>
              <a:t>Remarkably</a:t>
            </a:r>
            <a:r>
              <a:rPr kumimoji="0" lang="en-US" sz="2700" b="1" i="1" u="none" strike="noStrike" kern="1200" cap="none" spc="0" normalizeH="0" noProof="0" dirty="0" smtClean="0">
                <a:ln>
                  <a:noFill/>
                </a:ln>
                <a:solidFill>
                  <a:schemeClr val="tx1"/>
                </a:solidFill>
                <a:effectLst/>
                <a:uLnTx/>
                <a:uFillTx/>
                <a:latin typeface="Century Gothic" pitchFamily="34" charset="0"/>
                <a:ea typeface="+mj-ea"/>
                <a:cs typeface="+mj-cs"/>
              </a:rPr>
              <a:t> rapid adoption</a:t>
            </a:r>
            <a:endParaRPr kumimoji="0" lang="en-US" sz="4400" b="0" i="1"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3657600" y="257145"/>
            <a:ext cx="2971800" cy="838200"/>
          </a:xfrm>
          <a:prstGeom prst="rect">
            <a:avLst/>
          </a:prstGeom>
          <a:solidFill>
            <a:schemeClr val="accent2">
              <a:lumMod val="60000"/>
              <a:lumOff val="40000"/>
            </a:schemeClr>
          </a:solidFill>
        </p:spPr>
        <p:txBody>
          <a:bodyPr wrap="square" rtlCol="0" anchor="ctr">
            <a:normAutofit/>
          </a:bodyPr>
          <a:lstStyle/>
          <a:p>
            <a:pPr>
              <a:lnSpc>
                <a:spcPct val="80000"/>
              </a:lnSpc>
            </a:pPr>
            <a:r>
              <a:rPr lang="en-US" sz="3200" b="1" dirty="0" smtClean="0">
                <a:latin typeface="Century Gothic" pitchFamily="34" charset="0"/>
              </a:rPr>
              <a:t>The </a:t>
            </a:r>
            <a:r>
              <a:rPr lang="en-US" sz="4800" b="1" dirty="0" smtClean="0">
                <a:latin typeface="Century Gothic" pitchFamily="34" charset="0"/>
              </a:rPr>
              <a:t>GOOD</a:t>
            </a:r>
            <a:endParaRPr lang="en-US" sz="4000" dirty="0">
              <a:latin typeface="Century Gothic" pitchFamily="34" charset="0"/>
            </a:endParaRPr>
          </a:p>
        </p:txBody>
      </p:sp>
    </p:spTree>
    <p:extLst>
      <p:ext uri="{BB962C8B-B14F-4D97-AF65-F5344CB8AC3E}">
        <p14:creationId xmlns:p14="http://schemas.microsoft.com/office/powerpoint/2010/main" val="242544916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548640" y="609599"/>
            <a:ext cx="8442960" cy="121920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579120" y="647697"/>
            <a:ext cx="8412480" cy="1333504"/>
          </a:xfrm>
        </p:spPr>
        <p:txBody>
          <a:bodyPr anchor="t">
            <a:noAutofit/>
          </a:bodyPr>
          <a:lstStyle/>
          <a:p>
            <a:pPr algn="l"/>
            <a:r>
              <a:rPr lang="en-US" sz="2800" dirty="0">
                <a:solidFill>
                  <a:schemeClr val="bg1"/>
                </a:solidFill>
                <a:latin typeface="Century Gothic" pitchFamily="34" charset="0"/>
              </a:rPr>
              <a:t>On fields planted to </a:t>
            </a:r>
            <a:r>
              <a:rPr lang="en-US" sz="2800" dirty="0" smtClean="0">
                <a:solidFill>
                  <a:schemeClr val="bg1"/>
                </a:solidFill>
                <a:latin typeface="Century Gothic" pitchFamily="34" charset="0"/>
              </a:rPr>
              <a:t>Monsanto</a:t>
            </a:r>
            <a:r>
              <a:rPr lang="en-US" sz="2800" dirty="0">
                <a:solidFill>
                  <a:schemeClr val="bg1"/>
                </a:solidFill>
                <a:latin typeface="Century Gothic" pitchFamily="34" charset="0"/>
              </a:rPr>
              <a:t>-Dow AgroSciences </a:t>
            </a:r>
            <a:r>
              <a:rPr lang="en-US" sz="2800" b="1" dirty="0" err="1">
                <a:solidFill>
                  <a:schemeClr val="bg1"/>
                </a:solidFill>
                <a:latin typeface="Century Gothic" pitchFamily="34" charset="0"/>
              </a:rPr>
              <a:t>SmartStax</a:t>
            </a:r>
            <a:r>
              <a:rPr lang="en-US" sz="2800" dirty="0">
                <a:solidFill>
                  <a:schemeClr val="bg1"/>
                </a:solidFill>
                <a:latin typeface="Century Gothic" pitchFamily="34" charset="0"/>
              </a:rPr>
              <a:t> corn</a:t>
            </a:r>
            <a:br>
              <a:rPr lang="en-US" sz="2800" dirty="0">
                <a:solidFill>
                  <a:schemeClr val="bg1"/>
                </a:solidFill>
                <a:latin typeface="Century Gothic" pitchFamily="34" charset="0"/>
              </a:rPr>
            </a:br>
            <a:endParaRPr lang="en-US" sz="2700" b="1" dirty="0">
              <a:latin typeface="Century Gothic" pitchFamily="34" charset="0"/>
            </a:endParaRPr>
          </a:p>
        </p:txBody>
      </p:sp>
      <p:sp>
        <p:nvSpPr>
          <p:cNvPr id="13" name="TextBox 12"/>
          <p:cNvSpPr txBox="1"/>
          <p:nvPr/>
        </p:nvSpPr>
        <p:spPr>
          <a:xfrm>
            <a:off x="685800" y="2286000"/>
            <a:ext cx="7955280" cy="2554545"/>
          </a:xfrm>
          <a:prstGeom prst="rect">
            <a:avLst/>
          </a:prstGeom>
          <a:noFill/>
        </p:spPr>
        <p:txBody>
          <a:bodyPr wrap="square" rtlCol="0">
            <a:spAutoFit/>
          </a:bodyPr>
          <a:lstStyle/>
          <a:p>
            <a:endParaRPr lang="en-US" sz="2000" dirty="0" smtClean="0">
              <a:solidFill>
                <a:schemeClr val="bg1"/>
              </a:solidFill>
              <a:latin typeface="Century Gothic" pitchFamily="34" charset="0"/>
            </a:endParaRPr>
          </a:p>
          <a:p>
            <a:pPr lvl="1">
              <a:buFont typeface="Arial" pitchFamily="34" charset="0"/>
              <a:buChar char="•"/>
            </a:pPr>
            <a:r>
              <a:rPr lang="en-US" sz="2000" dirty="0" smtClean="0">
                <a:solidFill>
                  <a:schemeClr val="bg1"/>
                </a:solidFill>
                <a:latin typeface="Century Gothic" pitchFamily="34" charset="0"/>
              </a:rPr>
              <a:t>  </a:t>
            </a:r>
            <a:r>
              <a:rPr lang="en-US" sz="2000" dirty="0" smtClean="0">
                <a:solidFill>
                  <a:schemeClr val="bg1"/>
                </a:solidFill>
                <a:latin typeface="Century Gothic" pitchFamily="34" charset="0"/>
              </a:rPr>
              <a:t>Each </a:t>
            </a:r>
            <a:r>
              <a:rPr lang="en-US" sz="2000" dirty="0" smtClean="0">
                <a:solidFill>
                  <a:schemeClr val="bg1"/>
                </a:solidFill>
                <a:latin typeface="Century Gothic" pitchFamily="34" charset="0"/>
              </a:rPr>
              <a:t>plant expresses six different </a:t>
            </a:r>
            <a:r>
              <a:rPr lang="en-US" sz="2000" i="1" dirty="0" smtClean="0">
                <a:solidFill>
                  <a:schemeClr val="bg1"/>
                </a:solidFill>
                <a:latin typeface="Century Gothic" pitchFamily="34" charset="0"/>
              </a:rPr>
              <a:t>Bt</a:t>
            </a:r>
            <a:r>
              <a:rPr lang="en-US" sz="2000" dirty="0" smtClean="0">
                <a:solidFill>
                  <a:schemeClr val="bg1"/>
                </a:solidFill>
                <a:latin typeface="Century Gothic" pitchFamily="34" charset="0"/>
              </a:rPr>
              <a:t> Cry proteins, three for ECB/</a:t>
            </a:r>
            <a:r>
              <a:rPr lang="en-US" sz="2000" i="1" dirty="0" smtClean="0">
                <a:solidFill>
                  <a:schemeClr val="bg1"/>
                </a:solidFill>
                <a:latin typeface="Century Gothic" pitchFamily="34" charset="0"/>
              </a:rPr>
              <a:t>Lepidoptera</a:t>
            </a:r>
            <a:r>
              <a:rPr lang="en-US" sz="2000" dirty="0" smtClean="0">
                <a:solidFill>
                  <a:schemeClr val="bg1"/>
                </a:solidFill>
                <a:latin typeface="Century Gothic" pitchFamily="34" charset="0"/>
              </a:rPr>
              <a:t>, and three for corn rootworm/</a:t>
            </a:r>
            <a:r>
              <a:rPr lang="en-US" sz="2000" i="1" dirty="0" err="1" smtClean="0">
                <a:solidFill>
                  <a:schemeClr val="bg1"/>
                </a:solidFill>
                <a:latin typeface="Century Gothic" pitchFamily="34" charset="0"/>
              </a:rPr>
              <a:t>Coleoptera</a:t>
            </a:r>
            <a:r>
              <a:rPr lang="en-US" sz="2000" dirty="0" smtClean="0">
                <a:solidFill>
                  <a:schemeClr val="bg1"/>
                </a:solidFill>
                <a:latin typeface="Century Gothic" pitchFamily="34" charset="0"/>
              </a:rPr>
              <a:t> control</a:t>
            </a:r>
          </a:p>
          <a:p>
            <a:pPr lvl="1">
              <a:buFont typeface="Arial" pitchFamily="34" charset="0"/>
              <a:buChar char="•"/>
            </a:pPr>
            <a:endParaRPr lang="en-US" sz="2000" dirty="0" smtClean="0">
              <a:solidFill>
                <a:schemeClr val="bg1"/>
              </a:solidFill>
              <a:latin typeface="Century Gothic" pitchFamily="34" charset="0"/>
            </a:endParaRPr>
          </a:p>
          <a:p>
            <a:pPr lvl="1">
              <a:buFont typeface="Arial" pitchFamily="34" charset="0"/>
              <a:buChar char="•"/>
            </a:pPr>
            <a:r>
              <a:rPr lang="en-US" sz="2000" dirty="0" smtClean="0">
                <a:solidFill>
                  <a:schemeClr val="bg1"/>
                </a:solidFill>
                <a:latin typeface="Century Gothic" pitchFamily="34" charset="0"/>
              </a:rPr>
              <a:t>  </a:t>
            </a:r>
            <a:r>
              <a:rPr lang="en-US" sz="2000" dirty="0" smtClean="0">
                <a:solidFill>
                  <a:schemeClr val="bg1"/>
                </a:solidFill>
                <a:latin typeface="Century Gothic" pitchFamily="34" charset="0"/>
              </a:rPr>
              <a:t>Total </a:t>
            </a:r>
            <a:r>
              <a:rPr lang="en-US" sz="2000" dirty="0" smtClean="0">
                <a:solidFill>
                  <a:schemeClr val="bg1"/>
                </a:solidFill>
                <a:latin typeface="Century Gothic" pitchFamily="34" charset="0"/>
              </a:rPr>
              <a:t>expression of </a:t>
            </a:r>
            <a:r>
              <a:rPr lang="en-US" sz="2000" i="1" dirty="0" smtClean="0">
                <a:solidFill>
                  <a:schemeClr val="bg1"/>
                </a:solidFill>
                <a:latin typeface="Century Gothic" pitchFamily="34" charset="0"/>
              </a:rPr>
              <a:t>Bt</a:t>
            </a:r>
            <a:r>
              <a:rPr lang="en-US" sz="2000" dirty="0" smtClean="0">
                <a:solidFill>
                  <a:schemeClr val="bg1"/>
                </a:solidFill>
                <a:latin typeface="Century Gothic" pitchFamily="34" charset="0"/>
              </a:rPr>
              <a:t> proteins is 3.73 pounds per acre – </a:t>
            </a:r>
            <a:r>
              <a:rPr lang="en-US" sz="2000" dirty="0" smtClean="0">
                <a:solidFill>
                  <a:schemeClr val="bg1"/>
                </a:solidFill>
                <a:latin typeface="Century Gothic" pitchFamily="34" charset="0"/>
              </a:rPr>
              <a:t>10-times </a:t>
            </a:r>
            <a:r>
              <a:rPr lang="en-US" sz="2000" dirty="0" smtClean="0">
                <a:solidFill>
                  <a:schemeClr val="bg1"/>
                </a:solidFill>
                <a:latin typeface="Century Gothic" pitchFamily="34" charset="0"/>
              </a:rPr>
              <a:t>more than the insecticides displaced (0.34 pounds active ingredient [0.13+0.21 pounds])</a:t>
            </a:r>
            <a:endParaRPr lang="en-US" sz="2000" dirty="0">
              <a:solidFill>
                <a:schemeClr val="bg1"/>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548640" y="609598"/>
            <a:ext cx="8442960" cy="114300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579120" y="647697"/>
            <a:ext cx="8412480" cy="1104904"/>
          </a:xfrm>
        </p:spPr>
        <p:txBody>
          <a:bodyPr anchor="t">
            <a:noAutofit/>
          </a:bodyPr>
          <a:lstStyle/>
          <a:p>
            <a:pPr algn="l"/>
            <a:r>
              <a:rPr lang="en-US" sz="2700" b="1" dirty="0" smtClean="0">
                <a:latin typeface="Century Gothic" pitchFamily="34" charset="0"/>
              </a:rPr>
              <a:t>What about </a:t>
            </a:r>
            <a:r>
              <a:rPr lang="en-US" sz="2700" b="1" i="0" dirty="0" smtClean="0">
                <a:latin typeface="Century Gothic" pitchFamily="34" charset="0"/>
              </a:rPr>
              <a:t>Bt</a:t>
            </a:r>
            <a:r>
              <a:rPr lang="en-US" sz="2700" b="1" dirty="0" smtClean="0">
                <a:latin typeface="Century Gothic" pitchFamily="34" charset="0"/>
              </a:rPr>
              <a:t> crop endotoxin production compared to natural </a:t>
            </a:r>
            <a:r>
              <a:rPr lang="en-US" sz="2700" b="1" dirty="0" smtClean="0">
                <a:latin typeface="Century Gothic" pitchFamily="34" charset="0"/>
              </a:rPr>
              <a:t>levels of </a:t>
            </a:r>
            <a:r>
              <a:rPr lang="en-US" sz="2700" b="1" i="0" dirty="0" err="1" smtClean="0">
                <a:latin typeface="Century Gothic" pitchFamily="34" charset="0"/>
              </a:rPr>
              <a:t>Bt</a:t>
            </a:r>
            <a:r>
              <a:rPr lang="en-US" sz="2700" b="1" dirty="0" smtClean="0">
                <a:latin typeface="Century Gothic" pitchFamily="34" charset="0"/>
              </a:rPr>
              <a:t> in soil</a:t>
            </a:r>
            <a:endParaRPr lang="en-US" sz="2700" b="1" dirty="0">
              <a:latin typeface="Century Gothic" pitchFamily="34" charset="0"/>
            </a:endParaRPr>
          </a:p>
        </p:txBody>
      </p:sp>
      <p:sp>
        <p:nvSpPr>
          <p:cNvPr id="5" name="Oval 4"/>
          <p:cNvSpPr/>
          <p:nvPr/>
        </p:nvSpPr>
        <p:spPr>
          <a:xfrm>
            <a:off x="7086600" y="838054"/>
            <a:ext cx="2057400" cy="2057400"/>
          </a:xfrm>
          <a:prstGeom prst="ellipse">
            <a:avLst/>
          </a:prstGeom>
          <a:gradFill>
            <a:gsLst>
              <a:gs pos="0">
                <a:schemeClr val="bg1">
                  <a:lumMod val="95000"/>
                </a:schemeClr>
              </a:gs>
              <a:gs pos="50000">
                <a:schemeClr val="bg1">
                  <a:lumMod val="75000"/>
                </a:schemeClr>
              </a:gs>
              <a:gs pos="100000">
                <a:schemeClr val="tx1">
                  <a:lumMod val="65000"/>
                  <a:lumOff val="35000"/>
                </a:schemeClr>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8" name="TextBox 7"/>
          <p:cNvSpPr txBox="1"/>
          <p:nvPr/>
        </p:nvSpPr>
        <p:spPr>
          <a:xfrm>
            <a:off x="7541478" y="647697"/>
            <a:ext cx="1219200" cy="2400657"/>
          </a:xfrm>
          <a:prstGeom prst="rect">
            <a:avLst/>
          </a:prstGeom>
          <a:noFill/>
        </p:spPr>
        <p:txBody>
          <a:bodyPr wrap="square" rtlCol="0">
            <a:spAutoFit/>
          </a:bodyPr>
          <a:lstStyle/>
          <a:p>
            <a:r>
              <a:rPr lang="en-US" sz="15000" b="1" dirty="0" smtClean="0">
                <a:solidFill>
                  <a:prstClr val="white">
                    <a:lumMod val="65000"/>
                  </a:prstClr>
                </a:solidFill>
                <a:latin typeface="Georgia" pitchFamily="18" charset="0"/>
                <a:cs typeface="Arial" pitchFamily="34" charset="0"/>
              </a:rPr>
              <a:t>?</a:t>
            </a:r>
            <a:endParaRPr lang="en-US" sz="15000" b="1" dirty="0">
              <a:solidFill>
                <a:prstClr val="white">
                  <a:lumMod val="65000"/>
                </a:prstClr>
              </a:solidFill>
              <a:latin typeface="Georgia" pitchFamily="18"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35533342"/>
              </p:ext>
            </p:extLst>
          </p:nvPr>
        </p:nvGraphicFramePr>
        <p:xfrm>
          <a:off x="990600" y="2512414"/>
          <a:ext cx="6550878" cy="1071880"/>
        </p:xfrm>
        <a:graphic>
          <a:graphicData uri="http://schemas.openxmlformats.org/drawingml/2006/table">
            <a:tbl>
              <a:tblPr firstRow="1" bandRow="1">
                <a:tableStyleId>{21E4AEA4-8DFA-4A89-87EB-49C32662AFE0}</a:tableStyleId>
              </a:tblPr>
              <a:tblGrid>
                <a:gridCol w="2183626"/>
                <a:gridCol w="2183626"/>
                <a:gridCol w="2183626"/>
              </a:tblGrid>
              <a:tr h="370840">
                <a:tc>
                  <a:txBody>
                    <a:bodyPr/>
                    <a:lstStyle/>
                    <a:p>
                      <a:pPr algn="ctr"/>
                      <a:r>
                        <a:rPr lang="en-US" sz="2000" dirty="0" smtClean="0">
                          <a:latin typeface="Century Gothic" pitchFamily="34" charset="0"/>
                        </a:rPr>
                        <a:t>Natural</a:t>
                      </a:r>
                      <a:r>
                        <a:rPr lang="en-US" sz="2000" baseline="0" dirty="0" smtClean="0">
                          <a:latin typeface="Century Gothic" pitchFamily="34" charset="0"/>
                        </a:rPr>
                        <a:t> </a:t>
                      </a:r>
                      <a:r>
                        <a:rPr lang="en-US" sz="2000" i="1" baseline="0" dirty="0" smtClean="0">
                          <a:latin typeface="Century Gothic" pitchFamily="34" charset="0"/>
                        </a:rPr>
                        <a:t>Bt</a:t>
                      </a:r>
                      <a:r>
                        <a:rPr lang="en-US" sz="2000" baseline="0" dirty="0" smtClean="0">
                          <a:latin typeface="Century Gothic" pitchFamily="34" charset="0"/>
                        </a:rPr>
                        <a:t> Soil </a:t>
                      </a:r>
                      <a:r>
                        <a:rPr lang="en-US" sz="2000" baseline="0" dirty="0" smtClean="0">
                          <a:latin typeface="Century Gothic" pitchFamily="34" charset="0"/>
                        </a:rPr>
                        <a:t>Microorganisms</a:t>
                      </a:r>
                      <a:endParaRPr lang="en-US" sz="2000" dirty="0">
                        <a:latin typeface="Century Gothic" pitchFamily="34" charset="0"/>
                      </a:endParaRPr>
                    </a:p>
                  </a:txBody>
                  <a:tcPr/>
                </a:tc>
                <a:tc>
                  <a:txBody>
                    <a:bodyPr/>
                    <a:lstStyle/>
                    <a:p>
                      <a:pPr algn="ctr"/>
                      <a:r>
                        <a:rPr lang="en-US" sz="2000" i="1" dirty="0" smtClean="0">
                          <a:latin typeface="Century Gothic" pitchFamily="34" charset="0"/>
                        </a:rPr>
                        <a:t>Bt</a:t>
                      </a:r>
                      <a:r>
                        <a:rPr lang="en-US" sz="2000" dirty="0" smtClean="0">
                          <a:latin typeface="Century Gothic" pitchFamily="34" charset="0"/>
                        </a:rPr>
                        <a:t> Cotton</a:t>
                      </a:r>
                      <a:endParaRPr lang="en-US" sz="2000" dirty="0">
                        <a:latin typeface="Century Gothic" pitchFamily="34" charset="0"/>
                      </a:endParaRPr>
                    </a:p>
                  </a:txBody>
                  <a:tcPr anchor="ctr"/>
                </a:tc>
                <a:tc>
                  <a:txBody>
                    <a:bodyPr/>
                    <a:lstStyle/>
                    <a:p>
                      <a:pPr algn="ctr"/>
                      <a:r>
                        <a:rPr lang="en-US" sz="2000" i="1" dirty="0" smtClean="0">
                          <a:latin typeface="Century Gothic" pitchFamily="34" charset="0"/>
                        </a:rPr>
                        <a:t>Bt</a:t>
                      </a:r>
                      <a:r>
                        <a:rPr lang="en-US" sz="2000" dirty="0" smtClean="0">
                          <a:latin typeface="Century Gothic" pitchFamily="34" charset="0"/>
                        </a:rPr>
                        <a:t> Corn</a:t>
                      </a:r>
                      <a:endParaRPr lang="en-US" sz="2000" dirty="0">
                        <a:latin typeface="Century Gothic" pitchFamily="34" charset="0"/>
                      </a:endParaRPr>
                    </a:p>
                  </a:txBody>
                  <a:tcPr anchor="ctr"/>
                </a:tc>
              </a:tr>
              <a:tr h="370840">
                <a:tc>
                  <a:txBody>
                    <a:bodyPr/>
                    <a:lstStyle/>
                    <a:p>
                      <a:pPr algn="ctr"/>
                      <a:r>
                        <a:rPr lang="en-US" dirty="0" smtClean="0">
                          <a:latin typeface="Century Gothic" pitchFamily="34" charset="0"/>
                        </a:rPr>
                        <a:t>0.25 </a:t>
                      </a:r>
                      <a:r>
                        <a:rPr lang="en-US" dirty="0" smtClean="0">
                          <a:latin typeface="Century Gothic" pitchFamily="34" charset="0"/>
                        </a:rPr>
                        <a:t>g/ha*</a:t>
                      </a:r>
                      <a:endParaRPr lang="en-US" dirty="0">
                        <a:latin typeface="Century Gothic" pitchFamily="34" charset="0"/>
                      </a:endParaRPr>
                    </a:p>
                  </a:txBody>
                  <a:tcPr/>
                </a:tc>
                <a:tc>
                  <a:txBody>
                    <a:bodyPr/>
                    <a:lstStyle/>
                    <a:p>
                      <a:pPr algn="ctr"/>
                      <a:r>
                        <a:rPr lang="en-US" dirty="0" smtClean="0">
                          <a:latin typeface="Century Gothic" pitchFamily="34" charset="0"/>
                        </a:rPr>
                        <a:t>400 – 1000 g/ha</a:t>
                      </a:r>
                      <a:endParaRPr lang="en-US" dirty="0">
                        <a:latin typeface="Century Gothic" pitchFamily="34" charset="0"/>
                      </a:endParaRPr>
                    </a:p>
                  </a:txBody>
                  <a:tcPr/>
                </a:tc>
                <a:tc>
                  <a:txBody>
                    <a:bodyPr/>
                    <a:lstStyle/>
                    <a:p>
                      <a:pPr algn="ctr"/>
                      <a:r>
                        <a:rPr lang="en-US" dirty="0" smtClean="0">
                          <a:latin typeface="Century Gothic" pitchFamily="34" charset="0"/>
                        </a:rPr>
                        <a:t>2,800 – 4,200 g/ha</a:t>
                      </a:r>
                      <a:endParaRPr lang="en-US" dirty="0">
                        <a:latin typeface="Century Gothic" pitchFamily="34" charset="0"/>
                      </a:endParaRPr>
                    </a:p>
                  </a:txBody>
                  <a:tcPr/>
                </a:tc>
              </a:tr>
            </a:tbl>
          </a:graphicData>
        </a:graphic>
      </p:graphicFrame>
      <p:sp>
        <p:nvSpPr>
          <p:cNvPr id="10" name="Rectangle 9"/>
          <p:cNvSpPr/>
          <p:nvPr/>
        </p:nvSpPr>
        <p:spPr>
          <a:xfrm>
            <a:off x="548640" y="4191000"/>
            <a:ext cx="8212038" cy="677108"/>
          </a:xfrm>
          <a:prstGeom prst="rect">
            <a:avLst/>
          </a:prstGeom>
        </p:spPr>
        <p:txBody>
          <a:bodyPr wrap="square">
            <a:spAutoFit/>
          </a:bodyPr>
          <a:lstStyle/>
          <a:p>
            <a:r>
              <a:rPr lang="en-US" i="1" dirty="0" smtClean="0">
                <a:solidFill>
                  <a:schemeClr val="bg1"/>
                </a:solidFill>
                <a:latin typeface="Century Gothic" pitchFamily="34" charset="0"/>
              </a:rPr>
              <a:t>Bt </a:t>
            </a:r>
            <a:r>
              <a:rPr lang="en-US" dirty="0" smtClean="0">
                <a:solidFill>
                  <a:schemeClr val="bg1"/>
                </a:solidFill>
                <a:latin typeface="Century Gothic" pitchFamily="34" charset="0"/>
              </a:rPr>
              <a:t>cotton produces up to 4,000 times more </a:t>
            </a:r>
            <a:r>
              <a:rPr lang="en-US" i="1" dirty="0" smtClean="0">
                <a:solidFill>
                  <a:schemeClr val="bg1"/>
                </a:solidFill>
                <a:latin typeface="Century Gothic" pitchFamily="34" charset="0"/>
              </a:rPr>
              <a:t>Bt</a:t>
            </a:r>
            <a:r>
              <a:rPr lang="en-US" dirty="0" smtClean="0">
                <a:solidFill>
                  <a:schemeClr val="bg1"/>
                </a:solidFill>
                <a:latin typeface="Century Gothic" pitchFamily="34" charset="0"/>
              </a:rPr>
              <a:t> than soil microorganisms, while </a:t>
            </a:r>
            <a:r>
              <a:rPr lang="en-US" i="1" dirty="0" smtClean="0">
                <a:solidFill>
                  <a:schemeClr val="bg1"/>
                </a:solidFill>
                <a:latin typeface="Century Gothic" pitchFamily="34" charset="0"/>
              </a:rPr>
              <a:t>Bt </a:t>
            </a:r>
            <a:r>
              <a:rPr lang="en-US" dirty="0" smtClean="0">
                <a:solidFill>
                  <a:schemeClr val="bg1"/>
                </a:solidFill>
                <a:latin typeface="Century Gothic" pitchFamily="34" charset="0"/>
              </a:rPr>
              <a:t>corn produces up to </a:t>
            </a:r>
            <a:r>
              <a:rPr lang="en-US" sz="2000" b="1" i="1" dirty="0" smtClean="0">
                <a:solidFill>
                  <a:schemeClr val="bg1"/>
                </a:solidFill>
                <a:latin typeface="Century Gothic" pitchFamily="34" charset="0"/>
              </a:rPr>
              <a:t>16,800 times </a:t>
            </a:r>
            <a:r>
              <a:rPr lang="en-US" sz="2000" b="1" i="1" dirty="0" smtClean="0">
                <a:solidFill>
                  <a:schemeClr val="bg1"/>
                </a:solidFill>
                <a:latin typeface="Century Gothic" pitchFamily="34" charset="0"/>
              </a:rPr>
              <a:t>more</a:t>
            </a:r>
            <a:endParaRPr lang="en-US" dirty="0" smtClean="0">
              <a:solidFill>
                <a:schemeClr val="bg1"/>
              </a:solidFill>
              <a:latin typeface="Century Gothic" pitchFamily="34" charset="0"/>
            </a:endParaRPr>
          </a:p>
        </p:txBody>
      </p:sp>
      <p:sp>
        <p:nvSpPr>
          <p:cNvPr id="11" name="TextBox 10"/>
          <p:cNvSpPr txBox="1"/>
          <p:nvPr/>
        </p:nvSpPr>
        <p:spPr>
          <a:xfrm>
            <a:off x="1905000" y="5922734"/>
            <a:ext cx="5867400" cy="646331"/>
          </a:xfrm>
          <a:prstGeom prst="rect">
            <a:avLst/>
          </a:prstGeom>
          <a:noFill/>
        </p:spPr>
        <p:txBody>
          <a:bodyPr wrap="square" rtlCol="0">
            <a:spAutoFit/>
          </a:bodyPr>
          <a:lstStyle/>
          <a:p>
            <a:r>
              <a:rPr lang="en-US" sz="1200" dirty="0" smtClean="0">
                <a:solidFill>
                  <a:schemeClr val="bg1"/>
                </a:solidFill>
                <a:latin typeface="Century Gothic" pitchFamily="34" charset="0"/>
              </a:rPr>
              <a:t>* Blackwood</a:t>
            </a:r>
            <a:r>
              <a:rPr lang="en-US" sz="1200" dirty="0" smtClean="0">
                <a:solidFill>
                  <a:schemeClr val="bg1"/>
                </a:solidFill>
                <a:latin typeface="Century Gothic" pitchFamily="34" charset="0"/>
              </a:rPr>
              <a:t>, C.B., J.S. Buyer, 2004. “Soil Microbial Communities Associated with </a:t>
            </a:r>
            <a:r>
              <a:rPr lang="en-US" sz="1200" i="1" dirty="0" smtClean="0">
                <a:solidFill>
                  <a:schemeClr val="bg1"/>
                </a:solidFill>
                <a:latin typeface="Century Gothic" pitchFamily="34" charset="0"/>
              </a:rPr>
              <a:t>Bt</a:t>
            </a:r>
            <a:r>
              <a:rPr lang="en-US" sz="1200" dirty="0" smtClean="0">
                <a:solidFill>
                  <a:schemeClr val="bg1"/>
                </a:solidFill>
                <a:latin typeface="Century Gothic" pitchFamily="34" charset="0"/>
              </a:rPr>
              <a:t> and Non-</a:t>
            </a:r>
            <a:r>
              <a:rPr lang="en-US" sz="1200" i="1" dirty="0" smtClean="0">
                <a:solidFill>
                  <a:schemeClr val="bg1"/>
                </a:solidFill>
                <a:latin typeface="Century Gothic" pitchFamily="34" charset="0"/>
              </a:rPr>
              <a:t>Bt</a:t>
            </a:r>
            <a:r>
              <a:rPr lang="en-US" sz="1200" dirty="0" smtClean="0">
                <a:solidFill>
                  <a:schemeClr val="bg1"/>
                </a:solidFill>
                <a:latin typeface="Century Gothic" pitchFamily="34" charset="0"/>
              </a:rPr>
              <a:t> Corn in Three soils,” </a:t>
            </a:r>
            <a:r>
              <a:rPr lang="en-US" sz="1200" i="1" dirty="0" smtClean="0">
                <a:solidFill>
                  <a:schemeClr val="bg1"/>
                </a:solidFill>
                <a:latin typeface="Century Gothic" pitchFamily="34" charset="0"/>
              </a:rPr>
              <a:t>J. Environmental Quality</a:t>
            </a:r>
            <a:r>
              <a:rPr lang="en-US" sz="1200" dirty="0" smtClean="0">
                <a:solidFill>
                  <a:schemeClr val="bg1"/>
                </a:solidFill>
                <a:latin typeface="Century Gothic" pitchFamily="34" charset="0"/>
              </a:rPr>
              <a:t>, Vol. 33, pages 832-836</a:t>
            </a:r>
            <a:endParaRPr lang="en-US" sz="1200" dirty="0">
              <a:solidFill>
                <a:schemeClr val="bg1"/>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548640" y="609598"/>
            <a:ext cx="8442960" cy="114300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579120" y="647697"/>
            <a:ext cx="8412480" cy="1104904"/>
          </a:xfrm>
        </p:spPr>
        <p:txBody>
          <a:bodyPr anchor="t">
            <a:noAutofit/>
          </a:bodyPr>
          <a:lstStyle/>
          <a:p>
            <a:pPr algn="l"/>
            <a:r>
              <a:rPr lang="en-US" sz="2700" b="1" dirty="0" smtClean="0">
                <a:latin typeface="Century Gothic" pitchFamily="34" charset="0"/>
              </a:rPr>
              <a:t>Clear evidence that </a:t>
            </a:r>
            <a:r>
              <a:rPr lang="en-US" sz="2700" b="1" i="0" dirty="0" smtClean="0">
                <a:latin typeface="Century Gothic" pitchFamily="34" charset="0"/>
              </a:rPr>
              <a:t>Bt</a:t>
            </a:r>
            <a:r>
              <a:rPr lang="en-US" sz="2700" b="1" dirty="0" smtClean="0">
                <a:latin typeface="Century Gothic" pitchFamily="34" charset="0"/>
              </a:rPr>
              <a:t> resistance is emerging in multiple </a:t>
            </a:r>
            <a:r>
              <a:rPr lang="en-US" sz="2700" b="1" dirty="0" err="1" smtClean="0">
                <a:latin typeface="Century Gothic" pitchFamily="34" charset="0"/>
              </a:rPr>
              <a:t>Cornbelt</a:t>
            </a:r>
            <a:r>
              <a:rPr lang="en-US" sz="2700" b="1" dirty="0" smtClean="0">
                <a:latin typeface="Century Gothic" pitchFamily="34" charset="0"/>
              </a:rPr>
              <a:t> corn rootworm </a:t>
            </a:r>
            <a:r>
              <a:rPr lang="en-US" sz="2700" b="1" dirty="0" smtClean="0">
                <a:latin typeface="Century Gothic" pitchFamily="34" charset="0"/>
              </a:rPr>
              <a:t>populations</a:t>
            </a:r>
            <a:endParaRPr lang="en-US" sz="2700" b="1" dirty="0">
              <a:latin typeface="Century Gothic" pitchFamily="34" charset="0"/>
            </a:endParaRPr>
          </a:p>
        </p:txBody>
      </p:sp>
      <p:sp>
        <p:nvSpPr>
          <p:cNvPr id="11" name="TextBox 10"/>
          <p:cNvSpPr txBox="1"/>
          <p:nvPr/>
        </p:nvSpPr>
        <p:spPr>
          <a:xfrm>
            <a:off x="2641600" y="6138416"/>
            <a:ext cx="5867400" cy="461665"/>
          </a:xfrm>
          <a:prstGeom prst="rect">
            <a:avLst/>
          </a:prstGeom>
          <a:noFill/>
        </p:spPr>
        <p:txBody>
          <a:bodyPr wrap="square" rtlCol="0">
            <a:spAutoFit/>
          </a:bodyPr>
          <a:lstStyle/>
          <a:p>
            <a:r>
              <a:rPr lang="en-US" sz="1200" dirty="0" smtClean="0">
                <a:solidFill>
                  <a:schemeClr val="bg1"/>
                </a:solidFill>
                <a:latin typeface="Century Gothic" pitchFamily="34" charset="0"/>
              </a:rPr>
              <a:t>Aaron J. Grossman et al., 2012. “Field-Evolved Resistance to </a:t>
            </a:r>
            <a:r>
              <a:rPr lang="en-US" sz="1200" i="1" dirty="0" smtClean="0">
                <a:solidFill>
                  <a:schemeClr val="bg1"/>
                </a:solidFill>
                <a:latin typeface="Century Gothic" pitchFamily="34" charset="0"/>
              </a:rPr>
              <a:t>Bt </a:t>
            </a:r>
            <a:r>
              <a:rPr lang="en-US" sz="1200" dirty="0" smtClean="0">
                <a:solidFill>
                  <a:schemeClr val="bg1"/>
                </a:solidFill>
                <a:latin typeface="Century Gothic" pitchFamily="34" charset="0"/>
              </a:rPr>
              <a:t>Maize by Western Corn Rootworm,” </a:t>
            </a:r>
            <a:r>
              <a:rPr lang="en-US" sz="1200" i="1" dirty="0" err="1" smtClean="0">
                <a:solidFill>
                  <a:schemeClr val="bg1"/>
                </a:solidFill>
                <a:latin typeface="Century Gothic" pitchFamily="34" charset="0"/>
              </a:rPr>
              <a:t>PlosOne</a:t>
            </a:r>
            <a:r>
              <a:rPr lang="en-US" sz="1200" dirty="0" smtClean="0">
                <a:solidFill>
                  <a:schemeClr val="bg1"/>
                </a:solidFill>
                <a:latin typeface="Century Gothic" pitchFamily="34" charset="0"/>
              </a:rPr>
              <a:t>, Vol. 6, pages 1-7</a:t>
            </a:r>
            <a:endParaRPr lang="en-US" sz="1200" dirty="0">
              <a:solidFill>
                <a:schemeClr val="bg1"/>
              </a:solidFill>
              <a:latin typeface="Century Gothic" pitchFamily="34" charset="0"/>
            </a:endParaRPr>
          </a:p>
        </p:txBody>
      </p:sp>
      <p:sp>
        <p:nvSpPr>
          <p:cNvPr id="12" name="TextBox 11"/>
          <p:cNvSpPr txBox="1"/>
          <p:nvPr/>
        </p:nvSpPr>
        <p:spPr>
          <a:xfrm>
            <a:off x="2362200" y="2209801"/>
            <a:ext cx="6172200" cy="2554545"/>
          </a:xfrm>
          <a:prstGeom prst="rect">
            <a:avLst/>
          </a:prstGeom>
          <a:noFill/>
        </p:spPr>
        <p:txBody>
          <a:bodyPr wrap="square" rtlCol="0">
            <a:spAutoFit/>
          </a:bodyPr>
          <a:lstStyle/>
          <a:p>
            <a:r>
              <a:rPr lang="en-US" sz="2000" dirty="0" smtClean="0">
                <a:solidFill>
                  <a:schemeClr val="bg1"/>
                </a:solidFill>
                <a:latin typeface="Century Gothic" pitchFamily="34" charset="0"/>
              </a:rPr>
              <a:t>  Why?  </a:t>
            </a:r>
            <a:r>
              <a:rPr lang="en-US" sz="2000" i="1" dirty="0" err="1" smtClean="0">
                <a:solidFill>
                  <a:schemeClr val="bg1"/>
                </a:solidFill>
                <a:latin typeface="Century Gothic" pitchFamily="34" charset="0"/>
              </a:rPr>
              <a:t>Bt</a:t>
            </a:r>
            <a:r>
              <a:rPr lang="en-US" sz="2000" dirty="0" smtClean="0">
                <a:solidFill>
                  <a:schemeClr val="bg1"/>
                </a:solidFill>
                <a:latin typeface="Century Gothic" pitchFamily="34" charset="0"/>
              </a:rPr>
              <a:t> corn for rootworm control produces only a moderate dose….and over </a:t>
            </a:r>
            <a:r>
              <a:rPr lang="en-US" sz="2000" dirty="0" smtClean="0">
                <a:solidFill>
                  <a:schemeClr val="bg1"/>
                </a:solidFill>
                <a:latin typeface="Century Gothic" pitchFamily="34" charset="0"/>
              </a:rPr>
              <a:t>41% of corn farmers did not comply with mandatory </a:t>
            </a:r>
            <a:r>
              <a:rPr lang="en-US" sz="2000" i="1" dirty="0" smtClean="0">
                <a:solidFill>
                  <a:schemeClr val="bg1"/>
                </a:solidFill>
                <a:latin typeface="Century Gothic" pitchFamily="34" charset="0"/>
              </a:rPr>
              <a:t>Bt</a:t>
            </a:r>
            <a:r>
              <a:rPr lang="en-US" sz="2000" dirty="0" smtClean="0">
                <a:solidFill>
                  <a:schemeClr val="bg1"/>
                </a:solidFill>
                <a:latin typeface="Century Gothic" pitchFamily="34" charset="0"/>
              </a:rPr>
              <a:t> corn </a:t>
            </a:r>
            <a:r>
              <a:rPr lang="en-US" sz="2000" dirty="0" smtClean="0">
                <a:solidFill>
                  <a:schemeClr val="bg1"/>
                </a:solidFill>
                <a:latin typeface="Century Gothic" pitchFamily="34" charset="0"/>
              </a:rPr>
              <a:t>resistance-management </a:t>
            </a:r>
            <a:r>
              <a:rPr lang="en-US" sz="2000" dirty="0" smtClean="0">
                <a:solidFill>
                  <a:schemeClr val="bg1"/>
                </a:solidFill>
                <a:latin typeface="Century Gothic" pitchFamily="34" charset="0"/>
              </a:rPr>
              <a:t>provisions in </a:t>
            </a:r>
            <a:r>
              <a:rPr lang="en-US" sz="2000" dirty="0" smtClean="0">
                <a:solidFill>
                  <a:schemeClr val="bg1"/>
                </a:solidFill>
                <a:latin typeface="Century Gothic" pitchFamily="34" charset="0"/>
              </a:rPr>
              <a:t>2010</a:t>
            </a:r>
            <a:endParaRPr lang="en-US" sz="2000" dirty="0" smtClean="0">
              <a:solidFill>
                <a:schemeClr val="bg1"/>
              </a:solidFill>
              <a:latin typeface="Century Gothic" pitchFamily="34" charset="0"/>
            </a:endParaRPr>
          </a:p>
          <a:p>
            <a:pPr>
              <a:buFont typeface="Arial" pitchFamily="34" charset="0"/>
              <a:buChar char="•"/>
            </a:pPr>
            <a:endParaRPr lang="en-US" sz="2000" dirty="0" smtClean="0">
              <a:solidFill>
                <a:schemeClr val="bg1"/>
              </a:solidFill>
              <a:latin typeface="Century Gothic" pitchFamily="34" charset="0"/>
            </a:endParaRPr>
          </a:p>
          <a:p>
            <a:pPr>
              <a:buFont typeface="Arial" pitchFamily="34" charset="0"/>
              <a:buChar char="•"/>
            </a:pPr>
            <a:endParaRPr lang="en-US" sz="2000" dirty="0" smtClean="0">
              <a:solidFill>
                <a:schemeClr val="bg1"/>
              </a:solidFill>
              <a:latin typeface="Century Gothic" pitchFamily="34" charset="0"/>
            </a:endParaRPr>
          </a:p>
          <a:p>
            <a:pPr>
              <a:buFont typeface="Arial" pitchFamily="34" charset="0"/>
              <a:buChar char="•"/>
            </a:pPr>
            <a:endParaRPr lang="en-US" sz="2000" dirty="0" smtClean="0">
              <a:solidFill>
                <a:schemeClr val="bg1"/>
              </a:solidFill>
              <a:latin typeface="Century Gothic" pitchFamily="34" charset="0"/>
            </a:endParaRPr>
          </a:p>
          <a:p>
            <a:pPr>
              <a:buFont typeface="Arial" pitchFamily="34" charset="0"/>
              <a:buChar char="•"/>
            </a:pPr>
            <a:endParaRPr lang="en-US" sz="2000" dirty="0" smtClean="0">
              <a:solidFill>
                <a:schemeClr val="bg1"/>
              </a:solidFill>
              <a:latin typeface="Century Gothic" pitchFamily="34" charset="0"/>
            </a:endParaRPr>
          </a:p>
        </p:txBody>
      </p:sp>
      <p:sp>
        <p:nvSpPr>
          <p:cNvPr id="13" name="Oval 12"/>
          <p:cNvSpPr/>
          <p:nvPr/>
        </p:nvSpPr>
        <p:spPr>
          <a:xfrm>
            <a:off x="304800" y="1942958"/>
            <a:ext cx="2057400" cy="2057400"/>
          </a:xfrm>
          <a:prstGeom prst="ellipse">
            <a:avLst/>
          </a:prstGeom>
          <a:gradFill>
            <a:gsLst>
              <a:gs pos="0">
                <a:schemeClr val="bg1">
                  <a:lumMod val="95000"/>
                </a:schemeClr>
              </a:gs>
              <a:gs pos="50000">
                <a:schemeClr val="bg1">
                  <a:lumMod val="75000"/>
                </a:schemeClr>
              </a:gs>
              <a:gs pos="100000">
                <a:schemeClr val="tx1">
                  <a:lumMod val="65000"/>
                  <a:lumOff val="35000"/>
                </a:schemeClr>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14" name="TextBox 13"/>
          <p:cNvSpPr txBox="1"/>
          <p:nvPr/>
        </p:nvSpPr>
        <p:spPr>
          <a:xfrm>
            <a:off x="759678" y="1752601"/>
            <a:ext cx="1219200" cy="2400657"/>
          </a:xfrm>
          <a:prstGeom prst="rect">
            <a:avLst/>
          </a:prstGeom>
          <a:noFill/>
        </p:spPr>
        <p:txBody>
          <a:bodyPr wrap="square" rtlCol="0">
            <a:spAutoFit/>
          </a:bodyPr>
          <a:lstStyle/>
          <a:p>
            <a:r>
              <a:rPr lang="en-US" sz="15000" b="1" dirty="0" smtClean="0">
                <a:solidFill>
                  <a:prstClr val="white">
                    <a:lumMod val="65000"/>
                  </a:prstClr>
                </a:solidFill>
                <a:latin typeface="Georgia" pitchFamily="18" charset="0"/>
                <a:cs typeface="Arial" pitchFamily="34" charset="0"/>
              </a:rPr>
              <a:t>?</a:t>
            </a:r>
            <a:endParaRPr lang="en-US" sz="15000" b="1" dirty="0">
              <a:solidFill>
                <a:prstClr val="white">
                  <a:lumMod val="65000"/>
                </a:prstClr>
              </a:solidFill>
              <a:latin typeface="Georgia" pitchFamily="18" charset="0"/>
              <a:cs typeface="Arial" pitchFamily="34" charset="0"/>
            </a:endParaRPr>
          </a:p>
        </p:txBody>
      </p:sp>
      <p:sp>
        <p:nvSpPr>
          <p:cNvPr id="15" name="TextBox 14"/>
          <p:cNvSpPr txBox="1"/>
          <p:nvPr/>
        </p:nvSpPr>
        <p:spPr>
          <a:xfrm>
            <a:off x="2362200" y="3538693"/>
            <a:ext cx="5867400" cy="461665"/>
          </a:xfrm>
          <a:prstGeom prst="rect">
            <a:avLst/>
          </a:prstGeom>
          <a:noFill/>
        </p:spPr>
        <p:txBody>
          <a:bodyPr wrap="square" rtlCol="0">
            <a:spAutoFit/>
          </a:bodyPr>
          <a:lstStyle/>
          <a:p>
            <a:r>
              <a:rPr lang="en-US" sz="1200" dirty="0" smtClean="0">
                <a:solidFill>
                  <a:schemeClr val="bg1"/>
                </a:solidFill>
                <a:latin typeface="Century Gothic" pitchFamily="34" charset="0"/>
              </a:rPr>
              <a:t>http://www.businessweek.com/news/2012-02-09/gene-modified-corn-violations-triple-among-u-s-farmers.html</a:t>
            </a:r>
            <a:endParaRPr lang="en-US" sz="1200" dirty="0">
              <a:solidFill>
                <a:schemeClr val="bg1"/>
              </a:solidFill>
              <a:latin typeface="Century Gothic" pitchFamily="34" charset="0"/>
            </a:endParaRPr>
          </a:p>
        </p:txBody>
      </p:sp>
      <p:sp>
        <p:nvSpPr>
          <p:cNvPr id="16" name="TextBox 15"/>
          <p:cNvSpPr txBox="1"/>
          <p:nvPr/>
        </p:nvSpPr>
        <p:spPr>
          <a:xfrm>
            <a:off x="759678" y="4384090"/>
            <a:ext cx="7469922" cy="1754326"/>
          </a:xfrm>
          <a:prstGeom prst="rect">
            <a:avLst/>
          </a:prstGeom>
          <a:noFill/>
        </p:spPr>
        <p:txBody>
          <a:bodyPr wrap="square" rtlCol="0">
            <a:spAutoFit/>
          </a:bodyPr>
          <a:lstStyle/>
          <a:p>
            <a:r>
              <a:rPr lang="en-US" dirty="0" smtClean="0">
                <a:solidFill>
                  <a:schemeClr val="bg1"/>
                </a:solidFill>
                <a:latin typeface="Century Gothic" pitchFamily="34" charset="0"/>
              </a:rPr>
              <a:t>“Insufficient planting of refuges and non-recessive inheritance of resistance may have contributed to resistance. These results suggest that improvements in resistance management and a more integrated approach to the use of </a:t>
            </a:r>
            <a:r>
              <a:rPr lang="en-US" i="1" dirty="0" smtClean="0">
                <a:solidFill>
                  <a:schemeClr val="bg1"/>
                </a:solidFill>
                <a:latin typeface="Century Gothic" pitchFamily="34" charset="0"/>
              </a:rPr>
              <a:t>Bt</a:t>
            </a:r>
            <a:r>
              <a:rPr lang="en-US" dirty="0" smtClean="0">
                <a:solidFill>
                  <a:schemeClr val="bg1"/>
                </a:solidFill>
                <a:latin typeface="Century Gothic" pitchFamily="34" charset="0"/>
              </a:rPr>
              <a:t> crops may be necessary.”</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548640" y="762000"/>
            <a:ext cx="8442960" cy="190500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548640" y="762000"/>
            <a:ext cx="8412480" cy="1104904"/>
          </a:xfrm>
        </p:spPr>
        <p:txBody>
          <a:bodyPr anchor="t">
            <a:noAutofit/>
          </a:bodyPr>
          <a:lstStyle/>
          <a:p>
            <a:pPr algn="l"/>
            <a:r>
              <a:rPr lang="en-US" sz="2800" b="1" dirty="0" smtClean="0">
                <a:latin typeface="Century Gothic" pitchFamily="34" charset="0"/>
              </a:rPr>
              <a:t>Growing economic costs associated with GE “adventitious presence” (AP) in non-GE, organic, and identity-preserved corn, soybean, and alfalfa crops, grain and seeds </a:t>
            </a:r>
            <a:r>
              <a:rPr lang="en-US" sz="2800" dirty="0" smtClean="0">
                <a:latin typeface="Century Gothic" pitchFamily="34" charset="0"/>
              </a:rPr>
              <a:t/>
            </a:r>
            <a:br>
              <a:rPr lang="en-US" sz="2800" dirty="0" smtClean="0">
                <a:latin typeface="Century Gothic" pitchFamily="34" charset="0"/>
              </a:rPr>
            </a:br>
            <a:endParaRPr lang="en-US" sz="2700" b="1" dirty="0">
              <a:latin typeface="Century Gothic" pitchFamily="34" charset="0"/>
            </a:endParaRPr>
          </a:p>
        </p:txBody>
      </p:sp>
      <p:sp>
        <p:nvSpPr>
          <p:cNvPr id="12" name="TextBox 11"/>
          <p:cNvSpPr txBox="1"/>
          <p:nvPr/>
        </p:nvSpPr>
        <p:spPr>
          <a:xfrm>
            <a:off x="1078089" y="2971800"/>
            <a:ext cx="7162800" cy="1938992"/>
          </a:xfrm>
          <a:prstGeom prst="rect">
            <a:avLst/>
          </a:prstGeom>
          <a:noFill/>
        </p:spPr>
        <p:txBody>
          <a:bodyPr wrap="square" rtlCol="0">
            <a:spAutoFit/>
          </a:bodyPr>
          <a:lstStyle/>
          <a:p>
            <a:pPr>
              <a:buFont typeface="Arial" pitchFamily="34" charset="0"/>
              <a:buChar char="•"/>
            </a:pPr>
            <a:r>
              <a:rPr lang="en-US" sz="2000" dirty="0" smtClean="0">
                <a:solidFill>
                  <a:schemeClr val="bg1"/>
                </a:solidFill>
                <a:latin typeface="Century Gothic" pitchFamily="34" charset="0"/>
              </a:rPr>
              <a:t>  Testing costs</a:t>
            </a:r>
          </a:p>
          <a:p>
            <a:endParaRPr lang="en-US" sz="2000" dirty="0" smtClean="0">
              <a:solidFill>
                <a:schemeClr val="bg1"/>
              </a:solidFill>
              <a:latin typeface="Century Gothic" pitchFamily="34" charset="0"/>
            </a:endParaRPr>
          </a:p>
          <a:p>
            <a:pPr>
              <a:buFont typeface="Arial" pitchFamily="34" charset="0"/>
              <a:buChar char="•"/>
            </a:pPr>
            <a:r>
              <a:rPr lang="en-US" sz="2000" dirty="0" smtClean="0">
                <a:solidFill>
                  <a:schemeClr val="bg1"/>
                </a:solidFill>
                <a:latin typeface="Century Gothic" pitchFamily="34" charset="0"/>
              </a:rPr>
              <a:t>  </a:t>
            </a:r>
            <a:r>
              <a:rPr lang="en-US" sz="2000" dirty="0" smtClean="0">
                <a:solidFill>
                  <a:schemeClr val="bg1"/>
                </a:solidFill>
                <a:latin typeface="Century Gothic" pitchFamily="34" charset="0"/>
              </a:rPr>
              <a:t>BMPs </a:t>
            </a:r>
            <a:r>
              <a:rPr lang="en-US" sz="2000" dirty="0" smtClean="0">
                <a:solidFill>
                  <a:schemeClr val="bg1"/>
                </a:solidFill>
                <a:latin typeface="Century Gothic" pitchFamily="34" charset="0"/>
              </a:rPr>
              <a:t>to prevent pollen flow and seed contamination</a:t>
            </a:r>
          </a:p>
          <a:p>
            <a:endParaRPr lang="en-US" sz="2000" dirty="0" smtClean="0">
              <a:solidFill>
                <a:schemeClr val="bg1"/>
              </a:solidFill>
              <a:latin typeface="Century Gothic" pitchFamily="34" charset="0"/>
            </a:endParaRPr>
          </a:p>
          <a:p>
            <a:pPr>
              <a:buFont typeface="Arial" pitchFamily="34" charset="0"/>
              <a:buChar char="•"/>
            </a:pPr>
            <a:r>
              <a:rPr lang="en-US" sz="2000" dirty="0" smtClean="0">
                <a:solidFill>
                  <a:schemeClr val="bg1"/>
                </a:solidFill>
                <a:latin typeface="Century Gothic" pitchFamily="34" charset="0"/>
              </a:rPr>
              <a:t>  Market disruption and loss of premiums in high-value, GE-sensitive  markets</a:t>
            </a:r>
          </a:p>
        </p:txBody>
      </p:sp>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548640" y="762000"/>
            <a:ext cx="8442960" cy="110490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548640" y="762000"/>
            <a:ext cx="8412480" cy="1104904"/>
          </a:xfrm>
        </p:spPr>
        <p:txBody>
          <a:bodyPr anchor="t">
            <a:noAutofit/>
          </a:bodyPr>
          <a:lstStyle/>
          <a:p>
            <a:pPr algn="l"/>
            <a:r>
              <a:rPr lang="en-US" sz="2700" b="1" dirty="0" smtClean="0">
                <a:latin typeface="Century Gothic" pitchFamily="34" charset="0"/>
              </a:rPr>
              <a:t>Concern along the corn value </a:t>
            </a:r>
            <a:r>
              <a:rPr lang="en-US" sz="2700" b="1" dirty="0" smtClean="0">
                <a:latin typeface="Century Gothic" pitchFamily="34" charset="0"/>
              </a:rPr>
              <a:t>chain </a:t>
            </a:r>
            <a:r>
              <a:rPr lang="en-US" sz="2700" b="1" dirty="0" smtClean="0">
                <a:latin typeface="Century Gothic" pitchFamily="34" charset="0"/>
              </a:rPr>
              <a:t>over Syngenta’s high-amylase GE </a:t>
            </a:r>
            <a:r>
              <a:rPr lang="en-US" sz="2700" b="1" dirty="0" smtClean="0">
                <a:latin typeface="Century Gothic" pitchFamily="34" charset="0"/>
              </a:rPr>
              <a:t>corn</a:t>
            </a:r>
            <a:endParaRPr lang="en-US" sz="2700" b="1" dirty="0">
              <a:latin typeface="Century Gothic" pitchFamily="34" charset="0"/>
            </a:endParaRPr>
          </a:p>
        </p:txBody>
      </p:sp>
      <p:sp>
        <p:nvSpPr>
          <p:cNvPr id="12" name="TextBox 11"/>
          <p:cNvSpPr txBox="1"/>
          <p:nvPr/>
        </p:nvSpPr>
        <p:spPr>
          <a:xfrm>
            <a:off x="1182511" y="2514600"/>
            <a:ext cx="7162800" cy="3416320"/>
          </a:xfrm>
          <a:prstGeom prst="rect">
            <a:avLst/>
          </a:prstGeom>
          <a:noFill/>
        </p:spPr>
        <p:txBody>
          <a:bodyPr wrap="square" rtlCol="0">
            <a:spAutoFit/>
          </a:bodyPr>
          <a:lstStyle/>
          <a:p>
            <a:r>
              <a:rPr lang="en-US" sz="2000" dirty="0">
                <a:solidFill>
                  <a:schemeClr val="bg1"/>
                </a:solidFill>
                <a:latin typeface="Century Gothic" pitchFamily="34" charset="0"/>
              </a:rPr>
              <a:t>D</a:t>
            </a:r>
            <a:r>
              <a:rPr lang="en-US" sz="2000" dirty="0" smtClean="0">
                <a:solidFill>
                  <a:schemeClr val="bg1"/>
                </a:solidFill>
                <a:latin typeface="Century Gothic" pitchFamily="34" charset="0"/>
              </a:rPr>
              <a:t>eveloped </a:t>
            </a:r>
            <a:r>
              <a:rPr lang="en-US" sz="2000" dirty="0">
                <a:solidFill>
                  <a:schemeClr val="bg1"/>
                </a:solidFill>
                <a:latin typeface="Century Gothic" pitchFamily="34" charset="0"/>
              </a:rPr>
              <a:t>to facilitate conversion of corn to ethanol, but </a:t>
            </a:r>
            <a:r>
              <a:rPr lang="en-US" sz="2000" dirty="0" smtClean="0">
                <a:solidFill>
                  <a:schemeClr val="bg1"/>
                </a:solidFill>
                <a:latin typeface="Century Gothic" pitchFamily="34" charset="0"/>
              </a:rPr>
              <a:t>also alters corn </a:t>
            </a:r>
            <a:r>
              <a:rPr lang="en-US" sz="2000" dirty="0">
                <a:solidFill>
                  <a:schemeClr val="bg1"/>
                </a:solidFill>
                <a:latin typeface="Century Gothic" pitchFamily="34" charset="0"/>
              </a:rPr>
              <a:t>functional traits </a:t>
            </a:r>
            <a:r>
              <a:rPr lang="en-US" sz="2000" dirty="0" smtClean="0">
                <a:solidFill>
                  <a:schemeClr val="bg1"/>
                </a:solidFill>
                <a:latin typeface="Century Gothic" pitchFamily="34" charset="0"/>
              </a:rPr>
              <a:t>in </a:t>
            </a:r>
            <a:r>
              <a:rPr lang="en-US" sz="2000" dirty="0">
                <a:solidFill>
                  <a:schemeClr val="bg1"/>
                </a:solidFill>
                <a:latin typeface="Century Gothic" pitchFamily="34" charset="0"/>
              </a:rPr>
              <a:t>food manufacturing at a reported 1 in 10,000 contamination </a:t>
            </a:r>
            <a:r>
              <a:rPr lang="en-US" sz="2000" dirty="0" smtClean="0">
                <a:solidFill>
                  <a:schemeClr val="bg1"/>
                </a:solidFill>
                <a:latin typeface="Century Gothic" pitchFamily="34" charset="0"/>
              </a:rPr>
              <a:t>level</a:t>
            </a:r>
          </a:p>
          <a:p>
            <a:endParaRPr lang="en-US" sz="2000" dirty="0">
              <a:solidFill>
                <a:schemeClr val="bg1"/>
              </a:solidFill>
              <a:latin typeface="Century Gothic" pitchFamily="34" charset="0"/>
            </a:endParaRPr>
          </a:p>
          <a:p>
            <a:endParaRPr lang="en-US" sz="2000" dirty="0" smtClean="0">
              <a:solidFill>
                <a:schemeClr val="bg1"/>
              </a:solidFill>
              <a:latin typeface="Century Gothic" pitchFamily="34" charset="0"/>
            </a:endParaRPr>
          </a:p>
          <a:p>
            <a:r>
              <a:rPr lang="en-US" sz="2000" dirty="0" smtClean="0">
                <a:solidFill>
                  <a:schemeClr val="bg1"/>
                </a:solidFill>
                <a:latin typeface="Century Gothic" pitchFamily="34" charset="0"/>
              </a:rPr>
              <a:t>High </a:t>
            </a:r>
            <a:r>
              <a:rPr lang="en-US" sz="2000" dirty="0" smtClean="0">
                <a:solidFill>
                  <a:schemeClr val="bg1"/>
                </a:solidFill>
                <a:latin typeface="Century Gothic" pitchFamily="34" charset="0"/>
              </a:rPr>
              <a:t>amylase corn is …”an accident waiting to </a:t>
            </a:r>
            <a:r>
              <a:rPr lang="en-US" sz="2000" dirty="0" smtClean="0">
                <a:solidFill>
                  <a:schemeClr val="bg1"/>
                </a:solidFill>
                <a:latin typeface="Century Gothic" pitchFamily="34" charset="0"/>
              </a:rPr>
              <a:t>happen”</a:t>
            </a:r>
          </a:p>
          <a:p>
            <a:endParaRPr lang="en-US" sz="2000" dirty="0" smtClean="0">
              <a:solidFill>
                <a:schemeClr val="bg1"/>
              </a:solidFill>
              <a:latin typeface="Century Gothic" pitchFamily="34" charset="0"/>
            </a:endParaRPr>
          </a:p>
          <a:p>
            <a:pPr algn="r"/>
            <a:r>
              <a:rPr lang="en-US" dirty="0" smtClean="0">
                <a:solidFill>
                  <a:schemeClr val="bg1"/>
                </a:solidFill>
                <a:latin typeface="Century Gothic" pitchFamily="34" charset="0"/>
              </a:rPr>
              <a:t>Lynn </a:t>
            </a:r>
            <a:r>
              <a:rPr lang="en-US" dirty="0" smtClean="0">
                <a:solidFill>
                  <a:schemeClr val="bg1"/>
                </a:solidFill>
                <a:latin typeface="Century Gothic" pitchFamily="34" charset="0"/>
              </a:rPr>
              <a:t>Clarkson, member, AC 21 Agricultural </a:t>
            </a:r>
          </a:p>
          <a:p>
            <a:pPr algn="r"/>
            <a:r>
              <a:rPr lang="en-US" dirty="0" smtClean="0">
                <a:solidFill>
                  <a:schemeClr val="bg1"/>
                </a:solidFill>
                <a:latin typeface="Century Gothic" pitchFamily="34" charset="0"/>
              </a:rPr>
              <a:t>Biotechnology Advisory Committee</a:t>
            </a:r>
          </a:p>
          <a:p>
            <a:endParaRPr lang="en-US" sz="2000" dirty="0" smtClean="0">
              <a:solidFill>
                <a:schemeClr val="bg1"/>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548640" y="762000"/>
            <a:ext cx="8442960" cy="1828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548640" y="762000"/>
            <a:ext cx="8412480" cy="1104904"/>
          </a:xfrm>
        </p:spPr>
        <p:txBody>
          <a:bodyPr anchor="t">
            <a:noAutofit/>
          </a:bodyPr>
          <a:lstStyle/>
          <a:p>
            <a:pPr algn="l"/>
            <a:r>
              <a:rPr lang="en-US" sz="2700" b="1" dirty="0" smtClean="0">
                <a:latin typeface="Century Gothic" pitchFamily="34" charset="0"/>
              </a:rPr>
              <a:t>First-generation GE corn has undermined 30 years of progress in Integrated Pest Management (IPM), increasing the cost of pest management and enhancing the risk of serious crop losses</a:t>
            </a:r>
            <a:r>
              <a:rPr lang="en-US" sz="2800" dirty="0" smtClean="0"/>
              <a:t/>
            </a:r>
            <a:br>
              <a:rPr lang="en-US" sz="2800" dirty="0" smtClean="0"/>
            </a:br>
            <a:r>
              <a:rPr lang="en-US" sz="2800" dirty="0" smtClean="0"/>
              <a:t/>
            </a:r>
            <a:br>
              <a:rPr lang="en-US" sz="2800" dirty="0" smtClean="0"/>
            </a:br>
            <a:r>
              <a:rPr lang="en-US" sz="2800" dirty="0" smtClean="0">
                <a:latin typeface="Century Gothic" pitchFamily="34" charset="0"/>
              </a:rPr>
              <a:t/>
            </a:r>
            <a:br>
              <a:rPr lang="en-US" sz="2800" dirty="0" smtClean="0">
                <a:latin typeface="Century Gothic" pitchFamily="34" charset="0"/>
              </a:rPr>
            </a:br>
            <a:endParaRPr lang="en-US" sz="2700" b="1" dirty="0">
              <a:latin typeface="Century Gothic" pitchFamily="34" charset="0"/>
            </a:endParaRPr>
          </a:p>
        </p:txBody>
      </p:sp>
      <p:sp>
        <p:nvSpPr>
          <p:cNvPr id="12" name="TextBox 11"/>
          <p:cNvSpPr txBox="1"/>
          <p:nvPr/>
        </p:nvSpPr>
        <p:spPr>
          <a:xfrm>
            <a:off x="1066800" y="3061639"/>
            <a:ext cx="7162800" cy="1938992"/>
          </a:xfrm>
          <a:prstGeom prst="rect">
            <a:avLst/>
          </a:prstGeom>
          <a:noFill/>
        </p:spPr>
        <p:txBody>
          <a:bodyPr wrap="square" rtlCol="0">
            <a:spAutoFit/>
          </a:bodyPr>
          <a:lstStyle/>
          <a:p>
            <a:r>
              <a:rPr lang="en-US" sz="2000" dirty="0" smtClean="0">
                <a:solidFill>
                  <a:schemeClr val="bg1"/>
                </a:solidFill>
                <a:latin typeface="Century Gothic" pitchFamily="34" charset="0"/>
              </a:rPr>
              <a:t>“Within the past 14 years, producers have transitioned from a traditional IPM paradigm (scouting, use of thresholds, and rescue treatments) to that of a less integrated and more insurance-based approach to insect management…”</a:t>
            </a:r>
          </a:p>
          <a:p>
            <a:endParaRPr lang="en-US" sz="2000" dirty="0" smtClean="0">
              <a:solidFill>
                <a:schemeClr val="bg1"/>
              </a:solidFill>
              <a:latin typeface="Century Gothic" pitchFamily="34" charset="0"/>
            </a:endParaRPr>
          </a:p>
        </p:txBody>
      </p:sp>
      <p:sp>
        <p:nvSpPr>
          <p:cNvPr id="5" name="TextBox 4"/>
          <p:cNvSpPr txBox="1"/>
          <p:nvPr/>
        </p:nvSpPr>
        <p:spPr>
          <a:xfrm>
            <a:off x="2362200" y="5676751"/>
            <a:ext cx="6096000" cy="646331"/>
          </a:xfrm>
          <a:prstGeom prst="rect">
            <a:avLst/>
          </a:prstGeom>
          <a:noFill/>
        </p:spPr>
        <p:txBody>
          <a:bodyPr wrap="square" rtlCol="0">
            <a:spAutoFit/>
          </a:bodyPr>
          <a:lstStyle/>
          <a:p>
            <a:r>
              <a:rPr lang="en-US" sz="1200" dirty="0" smtClean="0">
                <a:solidFill>
                  <a:schemeClr val="bg1"/>
                </a:solidFill>
                <a:latin typeface="Century Gothic" pitchFamily="34" charset="0"/>
              </a:rPr>
              <a:t>Michael E. Gray, 2011. “Relevance of Traditional Integrated Pest Management (IPM) Strategies for Commercial Corn Producers in a Transgenic </a:t>
            </a:r>
            <a:r>
              <a:rPr lang="en-US" sz="1200" dirty="0" err="1" smtClean="0">
                <a:solidFill>
                  <a:schemeClr val="bg1"/>
                </a:solidFill>
                <a:latin typeface="Century Gothic" pitchFamily="34" charset="0"/>
              </a:rPr>
              <a:t>Agroecosystem</a:t>
            </a:r>
            <a:r>
              <a:rPr lang="en-US" sz="1200" dirty="0" smtClean="0">
                <a:solidFill>
                  <a:schemeClr val="bg1"/>
                </a:solidFill>
                <a:latin typeface="Century Gothic" pitchFamily="34" charset="0"/>
              </a:rPr>
              <a:t>: A Bygone Era?” </a:t>
            </a:r>
            <a:r>
              <a:rPr lang="en-US" sz="1200" i="1" dirty="0" smtClean="0">
                <a:solidFill>
                  <a:schemeClr val="bg1"/>
                </a:solidFill>
                <a:latin typeface="Century Gothic" pitchFamily="34" charset="0"/>
              </a:rPr>
              <a:t>J. Agricultural and Food Chemistry</a:t>
            </a:r>
            <a:r>
              <a:rPr lang="en-US" sz="1200" dirty="0" smtClean="0">
                <a:solidFill>
                  <a:schemeClr val="bg1"/>
                </a:solidFill>
                <a:latin typeface="Century Gothic" pitchFamily="34" charset="0"/>
              </a:rPr>
              <a:t>, Vol. 59, pages 5852-5858</a:t>
            </a:r>
            <a:endParaRPr lang="en-US" sz="1200" dirty="0">
              <a:solidFill>
                <a:schemeClr val="bg1"/>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548640" y="762000"/>
            <a:ext cx="8442960" cy="110490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548640" y="762000"/>
            <a:ext cx="8412480" cy="1104904"/>
          </a:xfrm>
        </p:spPr>
        <p:txBody>
          <a:bodyPr anchor="t">
            <a:noAutofit/>
          </a:bodyPr>
          <a:lstStyle/>
          <a:p>
            <a:pPr algn="l"/>
            <a:r>
              <a:rPr lang="en-US" sz="2700" b="1" dirty="0" smtClean="0">
                <a:latin typeface="Century Gothic" pitchFamily="34" charset="0"/>
              </a:rPr>
              <a:t>Nine reasons </a:t>
            </a:r>
            <a:r>
              <a:rPr lang="en-US" sz="2700" b="1" dirty="0">
                <a:latin typeface="Century Gothic" pitchFamily="34" charset="0"/>
              </a:rPr>
              <a:t>contemporary </a:t>
            </a:r>
            <a:r>
              <a:rPr lang="en-US" sz="2700" b="1" i="0" dirty="0" err="1" smtClean="0">
                <a:latin typeface="Century Gothic" pitchFamily="34" charset="0"/>
              </a:rPr>
              <a:t>Bt</a:t>
            </a:r>
            <a:r>
              <a:rPr lang="en-US" sz="2700" b="1" dirty="0" smtClean="0">
                <a:latin typeface="Century Gothic" pitchFamily="34" charset="0"/>
              </a:rPr>
              <a:t> corn </a:t>
            </a:r>
            <a:r>
              <a:rPr lang="en-US" sz="2700" b="1" dirty="0" smtClean="0">
                <a:latin typeface="Century Gothic" pitchFamily="34" charset="0"/>
              </a:rPr>
              <a:t>technology  </a:t>
            </a:r>
            <a:r>
              <a:rPr lang="en-US" sz="2700" b="1" dirty="0" smtClean="0">
                <a:latin typeface="Century Gothic" pitchFamily="34" charset="0"/>
              </a:rPr>
              <a:t>is incompatible with the principles of IPM  </a:t>
            </a: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latin typeface="Century Gothic" pitchFamily="34" charset="0"/>
              </a:rPr>
              <a:t/>
            </a:r>
            <a:br>
              <a:rPr lang="en-US" sz="2800" dirty="0" smtClean="0">
                <a:latin typeface="Century Gothic" pitchFamily="34" charset="0"/>
              </a:rPr>
            </a:br>
            <a:endParaRPr lang="en-US" sz="2700" b="1" dirty="0">
              <a:latin typeface="Century Gothic" pitchFamily="34" charset="0"/>
            </a:endParaRPr>
          </a:p>
        </p:txBody>
      </p:sp>
      <p:sp>
        <p:nvSpPr>
          <p:cNvPr id="12" name="TextBox 11"/>
          <p:cNvSpPr txBox="1"/>
          <p:nvPr/>
        </p:nvSpPr>
        <p:spPr>
          <a:xfrm>
            <a:off x="1066800" y="2209801"/>
            <a:ext cx="7162800" cy="3785652"/>
          </a:xfrm>
          <a:prstGeom prst="rect">
            <a:avLst/>
          </a:prstGeom>
          <a:noFill/>
        </p:spPr>
        <p:txBody>
          <a:bodyPr wrap="square" rtlCol="0">
            <a:spAutoFit/>
          </a:bodyPr>
          <a:lstStyle/>
          <a:p>
            <a:pPr marL="457200" lvl="0" indent="-457200">
              <a:buFont typeface="+mj-lt"/>
              <a:buAutoNum type="arabicPeriod"/>
            </a:pPr>
            <a:r>
              <a:rPr lang="en-US" sz="2000" dirty="0" smtClean="0">
                <a:solidFill>
                  <a:schemeClr val="bg1"/>
                </a:solidFill>
                <a:latin typeface="Century Gothic" pitchFamily="34" charset="0"/>
              </a:rPr>
              <a:t>Prophylactic treatment not reliant on scouting and thresholds.</a:t>
            </a:r>
          </a:p>
          <a:p>
            <a:pPr marL="457200" lvl="0" indent="-457200">
              <a:buFont typeface="+mj-lt"/>
              <a:buAutoNum type="arabicPeriod"/>
            </a:pPr>
            <a:r>
              <a:rPr lang="en-US" sz="2000" dirty="0" smtClean="0">
                <a:solidFill>
                  <a:schemeClr val="bg1"/>
                </a:solidFill>
                <a:latin typeface="Century Gothic" pitchFamily="34" charset="0"/>
              </a:rPr>
              <a:t>Inability to target treatments to parts of fields with populations exceeding economic thresholds.</a:t>
            </a:r>
          </a:p>
          <a:p>
            <a:pPr marL="457200" lvl="0" indent="-457200">
              <a:buFont typeface="+mj-lt"/>
              <a:buAutoNum type="arabicPeriod"/>
            </a:pPr>
            <a:r>
              <a:rPr lang="en-US" sz="2000" dirty="0" smtClean="0">
                <a:solidFill>
                  <a:schemeClr val="bg1"/>
                </a:solidFill>
                <a:latin typeface="Century Gothic" pitchFamily="34" charset="0"/>
              </a:rPr>
              <a:t>Toxin expressed throughout the production season, and not just when insects are most vulnerable or actively feeding.</a:t>
            </a:r>
          </a:p>
          <a:p>
            <a:pPr marL="457200" lvl="0" indent="-457200">
              <a:buFont typeface="+mj-lt"/>
              <a:buAutoNum type="arabicPeriod"/>
            </a:pPr>
            <a:r>
              <a:rPr lang="en-US" sz="2000" dirty="0" smtClean="0">
                <a:solidFill>
                  <a:schemeClr val="bg1"/>
                </a:solidFill>
                <a:latin typeface="Century Gothic" pitchFamily="34" charset="0"/>
              </a:rPr>
              <a:t>Toxin expressed throughout plant, including tissues that are not fed upon by a target insect. </a:t>
            </a:r>
          </a:p>
          <a:p>
            <a:pPr marL="457200" lvl="0" indent="-457200">
              <a:buFont typeface="+mj-lt"/>
              <a:buAutoNum type="arabicPeriod"/>
            </a:pPr>
            <a:r>
              <a:rPr lang="en-US" sz="2000" dirty="0" smtClean="0">
                <a:solidFill>
                  <a:schemeClr val="bg1"/>
                </a:solidFill>
                <a:latin typeface="Century Gothic" pitchFamily="34" charset="0"/>
              </a:rPr>
              <a:t>The technology is dependent on single, or closely related toxins, increasing risk of resistance and/or cross-resistance</a:t>
            </a:r>
            <a:r>
              <a:rPr lang="en-US" sz="2000" dirty="0" smtClean="0">
                <a:solidFill>
                  <a:schemeClr val="bg1"/>
                </a:solidFill>
                <a:latin typeface="Century Gothic" pitchFamily="34" charset="0"/>
              </a:rPr>
              <a:t>.  [continued…]</a:t>
            </a:r>
            <a:endParaRPr lang="en-US" sz="2000" dirty="0" smtClean="0">
              <a:solidFill>
                <a:schemeClr val="bg1"/>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548640" y="762000"/>
            <a:ext cx="8442960" cy="110490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548640" y="762000"/>
            <a:ext cx="8412480" cy="1104904"/>
          </a:xfrm>
        </p:spPr>
        <p:txBody>
          <a:bodyPr anchor="t">
            <a:noAutofit/>
          </a:bodyPr>
          <a:lstStyle/>
          <a:p>
            <a:pPr algn="l"/>
            <a:r>
              <a:rPr lang="en-US" sz="2700" b="1" dirty="0" smtClean="0">
                <a:latin typeface="Century Gothic" pitchFamily="34" charset="0"/>
              </a:rPr>
              <a:t>Nine reasons </a:t>
            </a:r>
            <a:r>
              <a:rPr lang="en-US" sz="2700" b="1" dirty="0">
                <a:latin typeface="Century Gothic" pitchFamily="34" charset="0"/>
              </a:rPr>
              <a:t>contemporary </a:t>
            </a:r>
            <a:r>
              <a:rPr lang="en-US" sz="2700" b="1" i="0" dirty="0" err="1">
                <a:latin typeface="Century Gothic" pitchFamily="34" charset="0"/>
              </a:rPr>
              <a:t>Bt</a:t>
            </a:r>
            <a:r>
              <a:rPr lang="en-US" sz="2700" b="1" dirty="0">
                <a:latin typeface="Century Gothic" pitchFamily="34" charset="0"/>
              </a:rPr>
              <a:t> corn </a:t>
            </a:r>
            <a:r>
              <a:rPr lang="en-US" sz="2700" b="1" dirty="0" smtClean="0">
                <a:latin typeface="Century Gothic" pitchFamily="34" charset="0"/>
              </a:rPr>
              <a:t>technology  </a:t>
            </a:r>
            <a:r>
              <a:rPr lang="en-US" sz="2700" b="1" dirty="0" smtClean="0">
                <a:latin typeface="Century Gothic" pitchFamily="34" charset="0"/>
              </a:rPr>
              <a:t>is incompatible with the principles of IPM  </a:t>
            </a: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latin typeface="Century Gothic" pitchFamily="34" charset="0"/>
              </a:rPr>
              <a:t/>
            </a:r>
            <a:br>
              <a:rPr lang="en-US" sz="2800" dirty="0" smtClean="0">
                <a:latin typeface="Century Gothic" pitchFamily="34" charset="0"/>
              </a:rPr>
            </a:br>
            <a:endParaRPr lang="en-US" sz="2700" b="1" dirty="0">
              <a:latin typeface="Century Gothic" pitchFamily="34" charset="0"/>
            </a:endParaRPr>
          </a:p>
        </p:txBody>
      </p:sp>
      <p:sp>
        <p:nvSpPr>
          <p:cNvPr id="12" name="TextBox 11"/>
          <p:cNvSpPr txBox="1"/>
          <p:nvPr/>
        </p:nvSpPr>
        <p:spPr>
          <a:xfrm>
            <a:off x="1066800" y="2209801"/>
            <a:ext cx="7162800" cy="3785652"/>
          </a:xfrm>
          <a:prstGeom prst="rect">
            <a:avLst/>
          </a:prstGeom>
          <a:noFill/>
        </p:spPr>
        <p:txBody>
          <a:bodyPr wrap="square" rtlCol="0">
            <a:spAutoFit/>
          </a:bodyPr>
          <a:lstStyle/>
          <a:p>
            <a:pPr marL="457200" lvl="0" indent="-457200">
              <a:buFont typeface="+mj-lt"/>
              <a:buAutoNum type="arabicPeriod" startAt="6"/>
            </a:pPr>
            <a:r>
              <a:rPr lang="en-US" sz="2000" dirty="0" smtClean="0">
                <a:solidFill>
                  <a:schemeClr val="bg1"/>
                </a:solidFill>
                <a:latin typeface="Century Gothic" pitchFamily="34" charset="0"/>
              </a:rPr>
              <a:t>High probability of sub-lethal doses of </a:t>
            </a:r>
            <a:r>
              <a:rPr lang="en-US" sz="2000" i="1" dirty="0" smtClean="0">
                <a:solidFill>
                  <a:schemeClr val="bg1"/>
                </a:solidFill>
                <a:latin typeface="Century Gothic" pitchFamily="34" charset="0"/>
              </a:rPr>
              <a:t>Bt</a:t>
            </a:r>
            <a:r>
              <a:rPr lang="en-US" sz="2000" dirty="0" smtClean="0">
                <a:solidFill>
                  <a:schemeClr val="bg1"/>
                </a:solidFill>
                <a:latin typeface="Century Gothic" pitchFamily="34" charset="0"/>
              </a:rPr>
              <a:t> </a:t>
            </a:r>
            <a:r>
              <a:rPr lang="en-US" sz="2000" dirty="0" err="1" smtClean="0">
                <a:solidFill>
                  <a:schemeClr val="bg1"/>
                </a:solidFill>
                <a:latin typeface="Century Gothic" pitchFamily="34" charset="0"/>
              </a:rPr>
              <a:t>endotoxins</a:t>
            </a:r>
            <a:r>
              <a:rPr lang="en-US" sz="2000" dirty="0" smtClean="0">
                <a:solidFill>
                  <a:schemeClr val="bg1"/>
                </a:solidFill>
                <a:latin typeface="Century Gothic" pitchFamily="34" charset="0"/>
              </a:rPr>
              <a:t> in some corn plant tissues during parts of the season, increasing resistance risk.</a:t>
            </a:r>
          </a:p>
          <a:p>
            <a:pPr marL="457200" lvl="0" indent="-457200">
              <a:buFont typeface="+mj-lt"/>
              <a:buAutoNum type="arabicPeriod" startAt="7"/>
            </a:pPr>
            <a:r>
              <a:rPr lang="en-US" sz="2000" dirty="0" smtClean="0">
                <a:solidFill>
                  <a:schemeClr val="bg1"/>
                </a:solidFill>
                <a:latin typeface="Century Gothic" pitchFamily="34" charset="0"/>
              </a:rPr>
              <a:t>Dependence on a single mode of action.</a:t>
            </a:r>
          </a:p>
          <a:p>
            <a:pPr marL="457200" lvl="0" indent="-457200">
              <a:buFont typeface="+mj-lt"/>
              <a:buAutoNum type="arabicPeriod" startAt="8"/>
            </a:pPr>
            <a:r>
              <a:rPr lang="en-US" sz="2000" dirty="0" smtClean="0">
                <a:solidFill>
                  <a:schemeClr val="bg1"/>
                </a:solidFill>
                <a:latin typeface="Century Gothic" pitchFamily="34" charset="0"/>
              </a:rPr>
              <a:t>Technology marketed as a complete solution, downplaying the need for other tactics.</a:t>
            </a:r>
          </a:p>
          <a:p>
            <a:pPr marL="457200" lvl="0" indent="-457200">
              <a:buFont typeface="+mj-lt"/>
              <a:buAutoNum type="arabicPeriod" startAt="9"/>
            </a:pPr>
            <a:r>
              <a:rPr lang="en-US" sz="2000" dirty="0" smtClean="0">
                <a:solidFill>
                  <a:schemeClr val="bg1"/>
                </a:solidFill>
                <a:latin typeface="Century Gothic" pitchFamily="34" charset="0"/>
              </a:rPr>
              <a:t>Presence of </a:t>
            </a:r>
            <a:r>
              <a:rPr lang="en-US" sz="2000" i="1" dirty="0" smtClean="0">
                <a:solidFill>
                  <a:schemeClr val="bg1"/>
                </a:solidFill>
                <a:latin typeface="Century Gothic" pitchFamily="34" charset="0"/>
              </a:rPr>
              <a:t>Bt</a:t>
            </a:r>
            <a:r>
              <a:rPr lang="en-US" sz="2000" dirty="0" smtClean="0">
                <a:solidFill>
                  <a:schemeClr val="bg1"/>
                </a:solidFill>
                <a:latin typeface="Century Gothic" pitchFamily="34" charset="0"/>
              </a:rPr>
              <a:t> genes/toxins in most elite corn hybrids denies farmers the choice of a non-</a:t>
            </a:r>
            <a:r>
              <a:rPr lang="en-US" sz="2000" i="1" dirty="0" smtClean="0">
                <a:solidFill>
                  <a:schemeClr val="bg1"/>
                </a:solidFill>
                <a:latin typeface="Century Gothic" pitchFamily="34" charset="0"/>
              </a:rPr>
              <a:t>Bt </a:t>
            </a:r>
            <a:r>
              <a:rPr lang="en-US" sz="2000" dirty="0" smtClean="0">
                <a:solidFill>
                  <a:schemeClr val="bg1"/>
                </a:solidFill>
                <a:latin typeface="Century Gothic" pitchFamily="34" charset="0"/>
              </a:rPr>
              <a:t>variety (some 40% of corn producers surveyed in 2009 reported inability to find high-yield potential elite varieties without the </a:t>
            </a:r>
            <a:r>
              <a:rPr lang="en-US" sz="2000" i="1" dirty="0" smtClean="0">
                <a:solidFill>
                  <a:schemeClr val="bg1"/>
                </a:solidFill>
                <a:latin typeface="Century Gothic" pitchFamily="34" charset="0"/>
              </a:rPr>
              <a:t>Bt</a:t>
            </a:r>
            <a:r>
              <a:rPr lang="en-US" sz="2000" dirty="0" smtClean="0">
                <a:solidFill>
                  <a:schemeClr val="bg1"/>
                </a:solidFill>
                <a:latin typeface="Century Gothic" pitchFamily="34" charset="0"/>
              </a:rPr>
              <a:t> gene [Grey, 2011. </a:t>
            </a:r>
            <a:r>
              <a:rPr lang="en-US" sz="2000" i="1" dirty="0" smtClean="0">
                <a:solidFill>
                  <a:schemeClr val="bg1"/>
                </a:solidFill>
                <a:latin typeface="Century Gothic" pitchFamily="34" charset="0"/>
              </a:rPr>
              <a:t>JAFC,</a:t>
            </a:r>
            <a:r>
              <a:rPr lang="en-US" sz="2000" dirty="0" smtClean="0">
                <a:solidFill>
                  <a:schemeClr val="bg1"/>
                </a:solidFill>
                <a:latin typeface="Century Gothic" pitchFamily="34" charset="0"/>
              </a:rPr>
              <a:t> Vol. 59]). </a:t>
            </a:r>
          </a:p>
          <a:p>
            <a:pPr marL="457200" indent="-457200">
              <a:buFont typeface="+mj-lt"/>
              <a:buAutoNum type="arabicPeriod" startAt="9"/>
            </a:pPr>
            <a:endParaRPr lang="en-US" sz="2000" dirty="0" smtClean="0">
              <a:solidFill>
                <a:schemeClr val="bg1"/>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548640" y="304800"/>
            <a:ext cx="8442960" cy="13716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548640" y="304800"/>
            <a:ext cx="8138160" cy="1600200"/>
          </a:xfrm>
        </p:spPr>
        <p:txBody>
          <a:bodyPr anchor="t">
            <a:noAutofit/>
          </a:bodyPr>
          <a:lstStyle/>
          <a:p>
            <a:pPr algn="l"/>
            <a:r>
              <a:rPr lang="en-US" sz="2700" b="1" dirty="0" smtClean="0">
                <a:latin typeface="Century Gothic" pitchFamily="34" charset="0"/>
              </a:rPr>
              <a:t>Five factors that would markedly strengthen the argument that </a:t>
            </a:r>
            <a:r>
              <a:rPr lang="en-US" sz="2700" b="1" i="0" dirty="0" smtClean="0">
                <a:latin typeface="Century Gothic" pitchFamily="34" charset="0"/>
              </a:rPr>
              <a:t>Bt</a:t>
            </a:r>
            <a:r>
              <a:rPr lang="en-US" sz="2700" b="1" dirty="0" smtClean="0">
                <a:latin typeface="Century Gothic" pitchFamily="34" charset="0"/>
              </a:rPr>
              <a:t> corn and cotton are compatible with IPM </a:t>
            </a:r>
            <a:r>
              <a:rPr lang="en-US" sz="2800" dirty="0" smtClean="0"/>
              <a:t/>
            </a:r>
            <a:br>
              <a:rPr lang="en-US" sz="2800" dirty="0" smtClean="0"/>
            </a:br>
            <a:r>
              <a:rPr lang="en-US" sz="2800" dirty="0" smtClean="0"/>
              <a:t/>
            </a:r>
            <a:br>
              <a:rPr lang="en-US" sz="2800" dirty="0" smtClean="0"/>
            </a:br>
            <a:r>
              <a:rPr lang="en-US" sz="2800" dirty="0" smtClean="0">
                <a:latin typeface="Century Gothic" pitchFamily="34" charset="0"/>
              </a:rPr>
              <a:t/>
            </a:r>
            <a:br>
              <a:rPr lang="en-US" sz="2800" dirty="0" smtClean="0">
                <a:latin typeface="Century Gothic" pitchFamily="34" charset="0"/>
              </a:rPr>
            </a:br>
            <a:endParaRPr lang="en-US" sz="2700" b="1" dirty="0">
              <a:latin typeface="Century Gothic" pitchFamily="34" charset="0"/>
            </a:endParaRPr>
          </a:p>
        </p:txBody>
      </p:sp>
      <p:sp>
        <p:nvSpPr>
          <p:cNvPr id="12" name="TextBox 11"/>
          <p:cNvSpPr txBox="1"/>
          <p:nvPr/>
        </p:nvSpPr>
        <p:spPr>
          <a:xfrm>
            <a:off x="762000" y="1905000"/>
            <a:ext cx="7924800" cy="4093428"/>
          </a:xfrm>
          <a:prstGeom prst="rect">
            <a:avLst/>
          </a:prstGeom>
          <a:noFill/>
        </p:spPr>
        <p:txBody>
          <a:bodyPr wrap="square" rtlCol="0">
            <a:spAutoFit/>
          </a:bodyPr>
          <a:lstStyle/>
          <a:p>
            <a:pPr marL="457200" lvl="0" indent="-457200">
              <a:buFont typeface="+mj-lt"/>
              <a:buAutoNum type="arabicPeriod"/>
            </a:pPr>
            <a:r>
              <a:rPr lang="en-US" sz="2000" dirty="0" smtClean="0">
                <a:solidFill>
                  <a:schemeClr val="bg1"/>
                </a:solidFill>
                <a:latin typeface="Century Gothic" pitchFamily="34" charset="0"/>
              </a:rPr>
              <a:t>Fall scouting to determine likely pest pressure in the subsequent season, coupled with adherence to economic thresholds prior to planting of a </a:t>
            </a:r>
            <a:r>
              <a:rPr lang="en-US" sz="2000" i="1" dirty="0" smtClean="0">
                <a:solidFill>
                  <a:schemeClr val="bg1"/>
                </a:solidFill>
                <a:latin typeface="Century Gothic" pitchFamily="34" charset="0"/>
              </a:rPr>
              <a:t>Bt</a:t>
            </a:r>
            <a:r>
              <a:rPr lang="en-US" sz="2000" dirty="0" smtClean="0">
                <a:solidFill>
                  <a:schemeClr val="bg1"/>
                </a:solidFill>
                <a:latin typeface="Century Gothic" pitchFamily="34" charset="0"/>
              </a:rPr>
              <a:t> or other transgenic variety.</a:t>
            </a:r>
          </a:p>
          <a:p>
            <a:pPr marL="457200" lvl="0" indent="-457200">
              <a:buFont typeface="+mj-lt"/>
              <a:buAutoNum type="arabicPeriod"/>
            </a:pPr>
            <a:endParaRPr lang="en-US" sz="2000" dirty="0" smtClean="0">
              <a:solidFill>
                <a:schemeClr val="bg1"/>
              </a:solidFill>
              <a:latin typeface="Century Gothic" pitchFamily="34" charset="0"/>
            </a:endParaRPr>
          </a:p>
          <a:p>
            <a:pPr marL="457200" lvl="0" indent="-457200">
              <a:buFont typeface="+mj-lt"/>
              <a:buAutoNum type="arabicPeriod"/>
            </a:pPr>
            <a:r>
              <a:rPr lang="en-US" sz="2000" dirty="0" smtClean="0">
                <a:solidFill>
                  <a:schemeClr val="bg1"/>
                </a:solidFill>
                <a:latin typeface="Century Gothic" pitchFamily="34" charset="0"/>
              </a:rPr>
              <a:t>Insect</a:t>
            </a:r>
            <a:r>
              <a:rPr lang="en-US" sz="2000" dirty="0" smtClean="0">
                <a:solidFill>
                  <a:schemeClr val="bg1"/>
                </a:solidFill>
                <a:latin typeface="Century Gothic" pitchFamily="34" charset="0"/>
              </a:rPr>
              <a:t>-feeding damage is required to trigger production of the defensive response, i.e. </a:t>
            </a:r>
            <a:r>
              <a:rPr lang="en-US" sz="2000" i="1" dirty="0" smtClean="0">
                <a:solidFill>
                  <a:schemeClr val="bg1"/>
                </a:solidFill>
                <a:latin typeface="Century Gothic" pitchFamily="34" charset="0"/>
              </a:rPr>
              <a:t>Bt</a:t>
            </a:r>
            <a:r>
              <a:rPr lang="en-US" sz="2000" dirty="0" smtClean="0">
                <a:solidFill>
                  <a:schemeClr val="bg1"/>
                </a:solidFill>
                <a:latin typeface="Century Gothic" pitchFamily="34" charset="0"/>
              </a:rPr>
              <a:t> toxins in the case of </a:t>
            </a:r>
            <a:r>
              <a:rPr lang="en-US" sz="2000" i="1" dirty="0" smtClean="0">
                <a:solidFill>
                  <a:schemeClr val="bg1"/>
                </a:solidFill>
                <a:latin typeface="Century Gothic" pitchFamily="34" charset="0"/>
              </a:rPr>
              <a:t>Bt</a:t>
            </a:r>
            <a:r>
              <a:rPr lang="en-US" sz="2000" dirty="0" smtClean="0">
                <a:solidFill>
                  <a:schemeClr val="bg1"/>
                </a:solidFill>
                <a:latin typeface="Century Gothic" pitchFamily="34" charset="0"/>
              </a:rPr>
              <a:t> corn or cotton. (So, in the event of no or very low pressure, the plant expends no energy on the biosynthesis of </a:t>
            </a:r>
            <a:r>
              <a:rPr lang="en-US" sz="2000" i="1" dirty="0" smtClean="0">
                <a:solidFill>
                  <a:schemeClr val="bg1"/>
                </a:solidFill>
                <a:latin typeface="Century Gothic" pitchFamily="34" charset="0"/>
              </a:rPr>
              <a:t>Bt</a:t>
            </a:r>
            <a:r>
              <a:rPr lang="en-US" sz="2000" dirty="0" smtClean="0">
                <a:solidFill>
                  <a:schemeClr val="bg1"/>
                </a:solidFill>
                <a:latin typeface="Century Gothic" pitchFamily="34" charset="0"/>
              </a:rPr>
              <a:t> proteins, nor would any transgenic proteins enter the environment). </a:t>
            </a:r>
          </a:p>
          <a:p>
            <a:pPr marL="457200" lvl="0" indent="-457200">
              <a:buFont typeface="+mj-lt"/>
              <a:buAutoNum type="arabicPeriod"/>
            </a:pPr>
            <a:endParaRPr lang="en-US" sz="2000" dirty="0" smtClean="0">
              <a:solidFill>
                <a:schemeClr val="bg1"/>
              </a:solidFill>
              <a:latin typeface="Century Gothic" pitchFamily="34" charset="0"/>
            </a:endParaRPr>
          </a:p>
          <a:p>
            <a:pPr marL="457200" lvl="0" indent="-457200">
              <a:buFont typeface="+mj-lt"/>
              <a:buAutoNum type="arabicPeriod"/>
            </a:pPr>
            <a:r>
              <a:rPr lang="en-US" sz="2000" i="1" dirty="0" smtClean="0">
                <a:solidFill>
                  <a:schemeClr val="bg1"/>
                </a:solidFill>
                <a:latin typeface="Century Gothic" pitchFamily="34" charset="0"/>
              </a:rPr>
              <a:t>Bt</a:t>
            </a:r>
            <a:r>
              <a:rPr lang="en-US" sz="2000" dirty="0" smtClean="0">
                <a:solidFill>
                  <a:schemeClr val="bg1"/>
                </a:solidFill>
                <a:latin typeface="Century Gothic" pitchFamily="34" charset="0"/>
              </a:rPr>
              <a:t> toxin expression is limited to the tissues under attack, and subsides once insect feeding ends</a:t>
            </a:r>
            <a:r>
              <a:rPr lang="en-US" sz="2000" dirty="0" smtClean="0">
                <a:solidFill>
                  <a:schemeClr val="bg1"/>
                </a:solidFill>
                <a:latin typeface="Century Gothic" pitchFamily="34" charset="0"/>
              </a:rPr>
              <a:t>.  [continued….]</a:t>
            </a:r>
            <a:endParaRPr lang="en-US" sz="2000" dirty="0" smtClean="0">
              <a:solidFill>
                <a:schemeClr val="bg1"/>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548640" y="304800"/>
            <a:ext cx="8442960" cy="13716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548640" y="457200"/>
            <a:ext cx="8138160" cy="1066800"/>
          </a:xfrm>
        </p:spPr>
        <p:txBody>
          <a:bodyPr anchor="t">
            <a:noAutofit/>
          </a:bodyPr>
          <a:lstStyle/>
          <a:p>
            <a:pPr algn="l"/>
            <a:r>
              <a:rPr lang="en-US" sz="2700" b="1" dirty="0" smtClean="0">
                <a:latin typeface="Century Gothic" pitchFamily="34" charset="0"/>
              </a:rPr>
              <a:t>Factors strengthening </a:t>
            </a:r>
            <a:r>
              <a:rPr lang="en-US" sz="2700" b="1" dirty="0" smtClean="0">
                <a:latin typeface="Century Gothic" pitchFamily="34" charset="0"/>
              </a:rPr>
              <a:t>the </a:t>
            </a:r>
            <a:r>
              <a:rPr lang="en-US" sz="2700" b="1" dirty="0" smtClean="0">
                <a:latin typeface="Century Gothic" pitchFamily="34" charset="0"/>
              </a:rPr>
              <a:t>case </a:t>
            </a:r>
            <a:r>
              <a:rPr lang="en-US" sz="2700" b="1" dirty="0" smtClean="0">
                <a:latin typeface="Century Gothic" pitchFamily="34" charset="0"/>
              </a:rPr>
              <a:t>that </a:t>
            </a:r>
            <a:r>
              <a:rPr lang="en-US" sz="2700" b="1" i="0" dirty="0" smtClean="0">
                <a:latin typeface="Century Gothic" pitchFamily="34" charset="0"/>
              </a:rPr>
              <a:t>Bt</a:t>
            </a:r>
            <a:r>
              <a:rPr lang="en-US" sz="2700" b="1" dirty="0" smtClean="0">
                <a:latin typeface="Century Gothic" pitchFamily="34" charset="0"/>
              </a:rPr>
              <a:t> corn and cotton are compatible with IPM </a:t>
            </a:r>
            <a:r>
              <a:rPr lang="en-US" sz="2800" dirty="0" smtClean="0"/>
              <a:t/>
            </a:r>
            <a:br>
              <a:rPr lang="en-US" sz="2800" dirty="0" smtClean="0"/>
            </a:br>
            <a:r>
              <a:rPr lang="en-US" sz="2800" dirty="0" smtClean="0"/>
              <a:t/>
            </a:r>
            <a:br>
              <a:rPr lang="en-US" sz="2800" dirty="0" smtClean="0"/>
            </a:br>
            <a:r>
              <a:rPr lang="en-US" sz="2800" dirty="0" smtClean="0">
                <a:latin typeface="Century Gothic" pitchFamily="34" charset="0"/>
              </a:rPr>
              <a:t/>
            </a:r>
            <a:br>
              <a:rPr lang="en-US" sz="2800" dirty="0" smtClean="0">
                <a:latin typeface="Century Gothic" pitchFamily="34" charset="0"/>
              </a:rPr>
            </a:br>
            <a:endParaRPr lang="en-US" sz="2700" b="1" dirty="0">
              <a:latin typeface="Century Gothic" pitchFamily="34" charset="0"/>
            </a:endParaRPr>
          </a:p>
        </p:txBody>
      </p:sp>
      <p:sp>
        <p:nvSpPr>
          <p:cNvPr id="12" name="TextBox 11"/>
          <p:cNvSpPr txBox="1"/>
          <p:nvPr/>
        </p:nvSpPr>
        <p:spPr>
          <a:xfrm>
            <a:off x="762000" y="1905000"/>
            <a:ext cx="7924800" cy="3477875"/>
          </a:xfrm>
          <a:prstGeom prst="rect">
            <a:avLst/>
          </a:prstGeom>
          <a:noFill/>
        </p:spPr>
        <p:txBody>
          <a:bodyPr wrap="square" rtlCol="0">
            <a:spAutoFit/>
          </a:bodyPr>
          <a:lstStyle/>
          <a:p>
            <a:pPr marL="457200" lvl="0" indent="-457200">
              <a:buFont typeface="+mj-lt"/>
              <a:buAutoNum type="arabicPeriod" startAt="4"/>
            </a:pPr>
            <a:r>
              <a:rPr lang="en-US" sz="2000" dirty="0" smtClean="0">
                <a:solidFill>
                  <a:schemeClr val="bg1"/>
                </a:solidFill>
                <a:latin typeface="Century Gothic" pitchFamily="34" charset="0"/>
              </a:rPr>
              <a:t>The dose of </a:t>
            </a:r>
            <a:r>
              <a:rPr lang="en-US" sz="2000" i="1" dirty="0" smtClean="0">
                <a:solidFill>
                  <a:schemeClr val="bg1"/>
                </a:solidFill>
                <a:latin typeface="Century Gothic" pitchFamily="34" charset="0"/>
              </a:rPr>
              <a:t>Bt</a:t>
            </a:r>
            <a:r>
              <a:rPr lang="en-US" sz="2000" dirty="0" smtClean="0">
                <a:solidFill>
                  <a:schemeClr val="bg1"/>
                </a:solidFill>
                <a:latin typeface="Century Gothic" pitchFamily="34" charset="0"/>
              </a:rPr>
              <a:t> toxins delivered to a typical feeding insect meets the EPA Scientific Advisory Committee definition of a “high dose,” assuring that over 99% of insects are killed, </a:t>
            </a:r>
            <a:r>
              <a:rPr lang="en-US" sz="2000" dirty="0" smtClean="0">
                <a:solidFill>
                  <a:schemeClr val="bg1"/>
                </a:solidFill>
                <a:latin typeface="Century Gothic" pitchFamily="34" charset="0"/>
              </a:rPr>
              <a:t>and thereby </a:t>
            </a:r>
            <a:r>
              <a:rPr lang="en-US" sz="2000" dirty="0" smtClean="0">
                <a:solidFill>
                  <a:schemeClr val="bg1"/>
                </a:solidFill>
                <a:latin typeface="Century Gothic" pitchFamily="34" charset="0"/>
              </a:rPr>
              <a:t>minimizing the risk of resistance.</a:t>
            </a:r>
          </a:p>
          <a:p>
            <a:pPr marL="457200" lvl="0" indent="-457200">
              <a:buFont typeface="+mj-lt"/>
              <a:buAutoNum type="arabicPeriod" startAt="4"/>
            </a:pPr>
            <a:endParaRPr lang="en-US" sz="2000" dirty="0" smtClean="0">
              <a:solidFill>
                <a:schemeClr val="bg1"/>
              </a:solidFill>
              <a:latin typeface="Century Gothic" pitchFamily="34" charset="0"/>
            </a:endParaRPr>
          </a:p>
          <a:p>
            <a:pPr marL="457200" lvl="0" indent="-457200">
              <a:buFont typeface="+mj-lt"/>
              <a:buAutoNum type="arabicPeriod" startAt="4"/>
            </a:pPr>
            <a:r>
              <a:rPr lang="en-US" sz="2000" dirty="0" smtClean="0">
                <a:solidFill>
                  <a:schemeClr val="bg1"/>
                </a:solidFill>
                <a:latin typeface="Century Gothic" pitchFamily="34" charset="0"/>
              </a:rPr>
              <a:t>Mandatory </a:t>
            </a:r>
            <a:r>
              <a:rPr lang="en-US" sz="2000" dirty="0" smtClean="0">
                <a:solidFill>
                  <a:schemeClr val="bg1"/>
                </a:solidFill>
                <a:latin typeface="Century Gothic" pitchFamily="34" charset="0"/>
              </a:rPr>
              <a:t>resistance-management </a:t>
            </a:r>
            <a:r>
              <a:rPr lang="en-US" sz="2000" dirty="0" smtClean="0">
                <a:solidFill>
                  <a:schemeClr val="bg1"/>
                </a:solidFill>
                <a:latin typeface="Century Gothic" pitchFamily="34" charset="0"/>
              </a:rPr>
              <a:t>plans are </a:t>
            </a:r>
            <a:r>
              <a:rPr lang="en-US" sz="2000" dirty="0" smtClean="0">
                <a:solidFill>
                  <a:schemeClr val="bg1"/>
                </a:solidFill>
                <a:latin typeface="Century Gothic" pitchFamily="34" charset="0"/>
              </a:rPr>
              <a:t>specified </a:t>
            </a:r>
            <a:r>
              <a:rPr lang="en-US" sz="2000" dirty="0">
                <a:solidFill>
                  <a:schemeClr val="bg1"/>
                </a:solidFill>
                <a:latin typeface="Century Gothic" pitchFamily="34" charset="0"/>
              </a:rPr>
              <a:t>by </a:t>
            </a:r>
            <a:r>
              <a:rPr lang="en-US" sz="2000" dirty="0" smtClean="0">
                <a:solidFill>
                  <a:schemeClr val="bg1"/>
                </a:solidFill>
                <a:latin typeface="Century Gothic" pitchFamily="34" charset="0"/>
              </a:rPr>
              <a:t>independent university</a:t>
            </a:r>
            <a:r>
              <a:rPr lang="en-US" sz="2000" dirty="0">
                <a:solidFill>
                  <a:schemeClr val="bg1"/>
                </a:solidFill>
                <a:latin typeface="Century Gothic" pitchFamily="34" charset="0"/>
              </a:rPr>
              <a:t>-based </a:t>
            </a:r>
            <a:r>
              <a:rPr lang="en-US" sz="2000" dirty="0" smtClean="0">
                <a:solidFill>
                  <a:schemeClr val="bg1"/>
                </a:solidFill>
                <a:latin typeface="Century Gothic" pitchFamily="34" charset="0"/>
              </a:rPr>
              <a:t>entomologists and are adhered </a:t>
            </a:r>
            <a:r>
              <a:rPr lang="en-US" sz="2000" dirty="0" smtClean="0">
                <a:solidFill>
                  <a:schemeClr val="bg1"/>
                </a:solidFill>
                <a:latin typeface="Century Gothic" pitchFamily="34" charset="0"/>
              </a:rPr>
              <a:t>to </a:t>
            </a:r>
            <a:r>
              <a:rPr lang="en-US" sz="2000" dirty="0" smtClean="0">
                <a:solidFill>
                  <a:schemeClr val="bg1"/>
                </a:solidFill>
                <a:latin typeface="Century Gothic" pitchFamily="34" charset="0"/>
              </a:rPr>
              <a:t>by farmers.  </a:t>
            </a:r>
            <a:r>
              <a:rPr lang="en-US" sz="2000" dirty="0" smtClean="0">
                <a:solidFill>
                  <a:schemeClr val="bg1"/>
                </a:solidFill>
                <a:latin typeface="Century Gothic" pitchFamily="34" charset="0"/>
              </a:rPr>
              <a:t>When evidence of resistance emerges, </a:t>
            </a:r>
            <a:r>
              <a:rPr lang="en-US" sz="2000" dirty="0" smtClean="0">
                <a:solidFill>
                  <a:schemeClr val="bg1"/>
                </a:solidFill>
                <a:latin typeface="Century Gothic" pitchFamily="34" charset="0"/>
              </a:rPr>
              <a:t>resistance-management </a:t>
            </a:r>
            <a:r>
              <a:rPr lang="en-US" sz="2000" dirty="0" smtClean="0">
                <a:solidFill>
                  <a:schemeClr val="bg1"/>
                </a:solidFill>
                <a:latin typeface="Century Gothic" pitchFamily="34" charset="0"/>
              </a:rPr>
              <a:t>plan provisions are tightened for the next planting season, sufficient to stop the progression to fully resistant populations.</a:t>
            </a:r>
            <a:endParaRPr lang="en-US" sz="2000" dirty="0">
              <a:solidFill>
                <a:schemeClr val="bg1"/>
              </a:solidFill>
              <a:latin typeface="Century Gothic" pitchFamily="34" charset="0"/>
            </a:endParaRPr>
          </a:p>
        </p:txBody>
      </p:sp>
      <p:sp>
        <p:nvSpPr>
          <p:cNvPr id="5" name="TextBox 4"/>
          <p:cNvSpPr txBox="1"/>
          <p:nvPr/>
        </p:nvSpPr>
        <p:spPr>
          <a:xfrm>
            <a:off x="762000" y="5791200"/>
            <a:ext cx="7620000" cy="707886"/>
          </a:xfrm>
          <a:prstGeom prst="rect">
            <a:avLst/>
          </a:prstGeom>
          <a:noFill/>
        </p:spPr>
        <p:txBody>
          <a:bodyPr wrap="square" rtlCol="0">
            <a:spAutoFit/>
          </a:bodyPr>
          <a:lstStyle/>
          <a:p>
            <a:r>
              <a:rPr lang="en-US" sz="2000" b="1" i="1" dirty="0" smtClean="0">
                <a:solidFill>
                  <a:schemeClr val="bg1"/>
                </a:solidFill>
                <a:latin typeface="Century Gothic" pitchFamily="34" charset="0"/>
              </a:rPr>
              <a:t>All five of the above criteria are now, or will likely become technically feasible within a </a:t>
            </a:r>
            <a:r>
              <a:rPr lang="en-US" sz="2000" b="1" i="1" dirty="0" smtClean="0">
                <a:solidFill>
                  <a:schemeClr val="bg1"/>
                </a:solidFill>
                <a:latin typeface="Century Gothic" pitchFamily="34" charset="0"/>
              </a:rPr>
              <a:t>decade</a:t>
            </a:r>
            <a:endParaRPr lang="en-US" sz="2000" b="1" dirty="0">
              <a:solidFill>
                <a:schemeClr val="bg1"/>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cmbslide2.eps"/>
          <p:cNvPicPr>
            <a:picLocks noChangeAspect="1"/>
          </p:cNvPicPr>
          <p:nvPr/>
        </p:nvPicPr>
        <p:blipFill>
          <a:blip r:embed="rId2" cstate="print"/>
          <a:stretch>
            <a:fillRect/>
          </a:stretch>
        </p:blipFill>
        <p:spPr>
          <a:xfrm>
            <a:off x="1058105" y="6"/>
            <a:ext cx="5889784" cy="5747480"/>
          </a:xfrm>
          <a:prstGeom prst="rect">
            <a:avLst/>
          </a:prstGeom>
        </p:spPr>
      </p:pic>
    </p:spTree>
    <p:extLst>
      <p:ext uri="{BB962C8B-B14F-4D97-AF65-F5344CB8AC3E}">
        <p14:creationId xmlns:p14="http://schemas.microsoft.com/office/powerpoint/2010/main" val="242544916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72543" y="447674"/>
            <a:ext cx="5671457" cy="1000126"/>
          </a:xfrm>
          <a:prstGeom prst="rect">
            <a:avLst/>
          </a:prstGeom>
          <a:solidFill>
            <a:schemeClr val="tx1">
              <a:lumMod val="95000"/>
              <a:lumOff val="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700" b="1" i="1" dirty="0" smtClean="0">
                <a:latin typeface="Century Gothic" pitchFamily="34" charset="0"/>
              </a:rPr>
              <a:t>The resistance clock is ticking, </a:t>
            </a:r>
            <a:r>
              <a:rPr lang="en-US" sz="4000" b="1" i="1" dirty="0" smtClean="0">
                <a:latin typeface="Century Gothic" pitchFamily="34" charset="0"/>
              </a:rPr>
              <a:t>fast</a:t>
            </a:r>
            <a:endParaRPr lang="en-US" sz="2700" b="1" i="1" dirty="0" smtClean="0">
              <a:latin typeface="Century Gothic" pitchFamily="34" charset="0"/>
            </a:endParaRPr>
          </a:p>
        </p:txBody>
      </p:sp>
      <p:sp>
        <p:nvSpPr>
          <p:cNvPr id="9" name="TextBox 8"/>
          <p:cNvSpPr txBox="1"/>
          <p:nvPr/>
        </p:nvSpPr>
        <p:spPr>
          <a:xfrm>
            <a:off x="228600" y="114301"/>
            <a:ext cx="3048000" cy="838200"/>
          </a:xfrm>
          <a:prstGeom prst="rect">
            <a:avLst/>
          </a:prstGeom>
          <a:noFill/>
        </p:spPr>
        <p:txBody>
          <a:bodyPr wrap="square" rtlCol="0" anchor="ctr">
            <a:normAutofit/>
          </a:bodyPr>
          <a:lstStyle/>
          <a:p>
            <a:pPr>
              <a:lnSpc>
                <a:spcPct val="80000"/>
              </a:lnSpc>
            </a:pPr>
            <a:r>
              <a:rPr lang="en-US" sz="3200" b="1" dirty="0" smtClean="0">
                <a:latin typeface="Century Gothic" pitchFamily="34" charset="0"/>
              </a:rPr>
              <a:t>The </a:t>
            </a:r>
            <a:r>
              <a:rPr lang="en-US" sz="5400" b="1" dirty="0" smtClean="0">
                <a:latin typeface="Century Gothic" pitchFamily="34" charset="0"/>
              </a:rPr>
              <a:t>UGLY</a:t>
            </a:r>
            <a:endParaRPr lang="en-US" sz="5400" dirty="0">
              <a:latin typeface="Century Gothic" pitchFamily="34" charset="0"/>
            </a:endParaRPr>
          </a:p>
        </p:txBody>
      </p:sp>
      <p:sp>
        <p:nvSpPr>
          <p:cNvPr id="7" name="Content Placeholder 6"/>
          <p:cNvSpPr>
            <a:spLocks noGrp="1"/>
          </p:cNvSpPr>
          <p:nvPr>
            <p:ph idx="1"/>
          </p:nvPr>
        </p:nvSpPr>
        <p:spPr>
          <a:xfrm>
            <a:off x="3657600" y="1752600"/>
            <a:ext cx="5486400" cy="3200400"/>
          </a:xfrm>
        </p:spPr>
        <p:txBody>
          <a:bodyPr>
            <a:normAutofit fontScale="40000" lnSpcReduction="20000"/>
          </a:bodyPr>
          <a:lstStyle/>
          <a:p>
            <a:pPr>
              <a:buNone/>
            </a:pPr>
            <a:endParaRPr lang="en-US" sz="6200" dirty="0" smtClean="0">
              <a:latin typeface="Century Gothic" pitchFamily="34" charset="0"/>
            </a:endParaRPr>
          </a:p>
          <a:p>
            <a:pPr>
              <a:buNone/>
            </a:pPr>
            <a:r>
              <a:rPr lang="en-US" sz="6200" b="1" i="1" dirty="0" smtClean="0">
                <a:latin typeface="Century Gothic" pitchFamily="34" charset="0"/>
              </a:rPr>
              <a:t> </a:t>
            </a:r>
            <a:r>
              <a:rPr lang="en-US" sz="6200" dirty="0" smtClean="0">
                <a:latin typeface="Century Gothic" pitchFamily="34" charset="0"/>
              </a:rPr>
              <a:t>“</a:t>
            </a:r>
            <a:r>
              <a:rPr lang="en-US" sz="6200" dirty="0" smtClean="0">
                <a:latin typeface="Century Gothic" pitchFamily="34" charset="0"/>
              </a:rPr>
              <a:t>You guys are three years behind us.  This is exactly what we looked like three years ago.”</a:t>
            </a:r>
          </a:p>
          <a:p>
            <a:pPr>
              <a:buNone/>
            </a:pPr>
            <a:r>
              <a:rPr lang="en-US" sz="4200" dirty="0" smtClean="0">
                <a:latin typeface="Century Gothic" pitchFamily="34" charset="0"/>
              </a:rPr>
              <a:t> </a:t>
            </a:r>
            <a:endParaRPr lang="en-US" sz="4200" dirty="0" smtClean="0">
              <a:latin typeface="Century Gothic" pitchFamily="34" charset="0"/>
            </a:endParaRPr>
          </a:p>
          <a:p>
            <a:pPr>
              <a:buNone/>
            </a:pPr>
            <a:endParaRPr lang="en-US" sz="4200" dirty="0" smtClean="0">
              <a:latin typeface="Century Gothic" pitchFamily="34" charset="0"/>
            </a:endParaRPr>
          </a:p>
          <a:p>
            <a:pPr>
              <a:buNone/>
            </a:pPr>
            <a:r>
              <a:rPr lang="en-US" sz="4400" dirty="0" smtClean="0">
                <a:latin typeface="Century Gothic" pitchFamily="34" charset="0"/>
              </a:rPr>
              <a:t>Message to Iowa HT corn-soybean farmers from Jason </a:t>
            </a:r>
            <a:r>
              <a:rPr lang="en-US" sz="4400" dirty="0" err="1">
                <a:latin typeface="Century Gothic" pitchFamily="34" charset="0"/>
              </a:rPr>
              <a:t>Northsworthy</a:t>
            </a:r>
            <a:r>
              <a:rPr lang="en-US" sz="4400" dirty="0">
                <a:latin typeface="Century Gothic" pitchFamily="34" charset="0"/>
              </a:rPr>
              <a:t>, University of Arkansas weed scientist, </a:t>
            </a:r>
            <a:r>
              <a:rPr lang="en-US" sz="4400" dirty="0" smtClean="0">
                <a:latin typeface="Century Gothic" pitchFamily="34" charset="0"/>
              </a:rPr>
              <a:t>after inspecting row</a:t>
            </a:r>
            <a:r>
              <a:rPr lang="en-US" sz="4400" dirty="0">
                <a:latin typeface="Century Gothic" pitchFamily="34" charset="0"/>
              </a:rPr>
              <a:t>-crop fields in central </a:t>
            </a:r>
            <a:r>
              <a:rPr lang="en-US" sz="4400" dirty="0" smtClean="0">
                <a:latin typeface="Century Gothic" pitchFamily="34" charset="0"/>
              </a:rPr>
              <a:t>Iowa</a:t>
            </a:r>
            <a:endParaRPr lang="en-US" sz="4400" dirty="0">
              <a:latin typeface="Century Gothic" pitchFamily="34" charset="0"/>
            </a:endParaRPr>
          </a:p>
          <a:p>
            <a:pPr>
              <a:buNone/>
            </a:pPr>
            <a:endParaRPr lang="en-US" sz="4200" dirty="0" smtClean="0">
              <a:latin typeface="Century Gothic" pitchFamily="34" charset="0"/>
            </a:endParaRPr>
          </a:p>
          <a:p>
            <a:pPr marL="914400" lvl="4" indent="0">
              <a:buNone/>
            </a:pPr>
            <a:endParaRPr lang="en-US" sz="4800" dirty="0">
              <a:latin typeface="Century Gothic" pitchFamily="34" charset="0"/>
            </a:endParaRPr>
          </a:p>
        </p:txBody>
      </p:sp>
      <p:pic>
        <p:nvPicPr>
          <p:cNvPr id="54273" name="Picture 1" descr="C:\Users\Karen\Documents\TOC\CIRS\Thirteen years\defeat-weed-corn1.jpg"/>
          <p:cNvPicPr>
            <a:picLocks noChangeAspect="1" noChangeArrowheads="1"/>
          </p:cNvPicPr>
          <p:nvPr/>
        </p:nvPicPr>
        <p:blipFill>
          <a:blip r:embed="rId3" cstate="print"/>
          <a:srcRect/>
          <a:stretch>
            <a:fillRect/>
          </a:stretch>
        </p:blipFill>
        <p:spPr bwMode="auto">
          <a:xfrm>
            <a:off x="139555" y="1219200"/>
            <a:ext cx="3137045" cy="3962400"/>
          </a:xfrm>
          <a:prstGeom prst="rect">
            <a:avLst/>
          </a:prstGeom>
          <a:noFill/>
        </p:spPr>
      </p:pic>
      <p:sp>
        <p:nvSpPr>
          <p:cNvPr id="54274" name="Rectangle 2"/>
          <p:cNvSpPr>
            <a:spLocks noChangeArrowheads="1"/>
          </p:cNvSpPr>
          <p:nvPr/>
        </p:nvSpPr>
        <p:spPr bwMode="auto">
          <a:xfrm>
            <a:off x="3886200" y="5181600"/>
            <a:ext cx="51054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Century Gothic" pitchFamily="34" charset="0"/>
                <a:ea typeface="MS Mincho" pitchFamily="49" charset="-128"/>
                <a:cs typeface="Times New Roman" pitchFamily="18" charset="0"/>
              </a:rPr>
              <a:t>Pam Smith, “New Options for Managing Weeds in Corn,” </a:t>
            </a:r>
            <a:r>
              <a:rPr kumimoji="0" lang="en-US" sz="1200" b="0" i="1" u="none" strike="noStrike" cap="none" normalizeH="0" baseline="0" dirty="0" smtClean="0">
                <a:ln>
                  <a:noFill/>
                </a:ln>
                <a:solidFill>
                  <a:schemeClr val="bg1"/>
                </a:solidFill>
                <a:effectLst/>
                <a:latin typeface="Century Gothic" pitchFamily="34" charset="0"/>
                <a:ea typeface="MS Mincho" pitchFamily="49" charset="-128"/>
                <a:cs typeface="Times New Roman" pitchFamily="18" charset="0"/>
              </a:rPr>
              <a:t>DTN/Progressive Farmer</a:t>
            </a:r>
            <a:r>
              <a:rPr kumimoji="0" lang="en-US" sz="1200" b="0" i="0" u="none" strike="noStrike" cap="none" normalizeH="0" baseline="0" dirty="0" smtClean="0">
                <a:ln>
                  <a:noFill/>
                </a:ln>
                <a:solidFill>
                  <a:schemeClr val="bg1"/>
                </a:solidFill>
                <a:effectLst/>
                <a:latin typeface="Century Gothic" pitchFamily="34" charset="0"/>
                <a:ea typeface="MS Mincho" pitchFamily="49" charset="-128"/>
                <a:cs typeface="Times New Roman" pitchFamily="18" charset="0"/>
              </a:rPr>
              <a:t>, March 21, 2012, access at http://www.dtnprogressivefarmer.com/dtnag/common/link.do;jsessionid=59AC1FEF13F3377B66DF0F0ABAC9825A.agfreejvm1?symbolicName=/free/crops/news/template1&amp;product=/ag/news/production/features&amp;vendorReference=0702DAAF&amp;paneContentId=70115&amp;paneParentId=70104</a:t>
            </a:r>
            <a:endParaRPr kumimoji="0" lang="en-US" sz="1200" b="0" i="0" u="none" strike="noStrike" cap="none" normalizeH="0" baseline="0" dirty="0" smtClean="0">
              <a:ln>
                <a:noFill/>
              </a:ln>
              <a:solidFill>
                <a:schemeClr val="bg1"/>
              </a:solidFill>
              <a:effectLst/>
              <a:latin typeface="Century Gothic"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72543" y="447674"/>
            <a:ext cx="5671457" cy="1304926"/>
          </a:xfrm>
          <a:prstGeom prst="rect">
            <a:avLst/>
          </a:prstGeom>
          <a:solidFill>
            <a:schemeClr val="tx1">
              <a:lumMod val="95000"/>
              <a:lumOff val="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b="1" i="1" dirty="0" smtClean="0">
                <a:latin typeface="Century Gothic" pitchFamily="34" charset="0"/>
              </a:rPr>
              <a:t>Waterhemp resistant to five herbicide modes of action are expected in 2012</a:t>
            </a:r>
            <a:endParaRPr lang="en-US" sz="2700" dirty="0">
              <a:latin typeface="Century Gothic" pitchFamily="34" charset="0"/>
            </a:endParaRPr>
          </a:p>
        </p:txBody>
      </p:sp>
      <p:sp>
        <p:nvSpPr>
          <p:cNvPr id="9" name="TextBox 8"/>
          <p:cNvSpPr txBox="1"/>
          <p:nvPr/>
        </p:nvSpPr>
        <p:spPr>
          <a:xfrm>
            <a:off x="228600" y="114301"/>
            <a:ext cx="3048000" cy="838200"/>
          </a:xfrm>
          <a:prstGeom prst="rect">
            <a:avLst/>
          </a:prstGeom>
          <a:noFill/>
        </p:spPr>
        <p:txBody>
          <a:bodyPr wrap="square" rtlCol="0" anchor="ctr">
            <a:normAutofit/>
          </a:bodyPr>
          <a:lstStyle/>
          <a:p>
            <a:pPr>
              <a:lnSpc>
                <a:spcPct val="80000"/>
              </a:lnSpc>
            </a:pPr>
            <a:endParaRPr lang="en-US" sz="5400" dirty="0">
              <a:latin typeface="Century Gothic" pitchFamily="34" charset="0"/>
            </a:endParaRPr>
          </a:p>
        </p:txBody>
      </p:sp>
      <p:sp>
        <p:nvSpPr>
          <p:cNvPr id="7" name="Content Placeholder 6"/>
          <p:cNvSpPr>
            <a:spLocks noGrp="1"/>
          </p:cNvSpPr>
          <p:nvPr>
            <p:ph idx="1"/>
          </p:nvPr>
        </p:nvSpPr>
        <p:spPr>
          <a:xfrm>
            <a:off x="3657600" y="1752600"/>
            <a:ext cx="5334000" cy="3733800"/>
          </a:xfrm>
        </p:spPr>
        <p:txBody>
          <a:bodyPr>
            <a:normAutofit fontScale="77500" lnSpcReduction="20000"/>
          </a:bodyPr>
          <a:lstStyle/>
          <a:p>
            <a:pPr>
              <a:buNone/>
            </a:pPr>
            <a:endParaRPr lang="en-US" sz="2200" dirty="0" smtClean="0">
              <a:latin typeface="Century Gothic" pitchFamily="34" charset="0"/>
            </a:endParaRPr>
          </a:p>
          <a:p>
            <a:pPr marL="0" indent="0">
              <a:buNone/>
            </a:pPr>
            <a:r>
              <a:rPr lang="en-US" sz="2200" dirty="0" smtClean="0">
                <a:latin typeface="Century Gothic" pitchFamily="34" charset="0"/>
              </a:rPr>
              <a:t>Few, if any, viable chemical options will </a:t>
            </a:r>
            <a:r>
              <a:rPr lang="en-US" sz="2200" dirty="0" smtClean="0">
                <a:latin typeface="Century Gothic" pitchFamily="34" charset="0"/>
              </a:rPr>
              <a:t>remain</a:t>
            </a:r>
          </a:p>
          <a:p>
            <a:pPr marL="0" indent="0">
              <a:buNone/>
            </a:pPr>
            <a:endParaRPr lang="en-US" sz="2200" dirty="0">
              <a:latin typeface="Century Gothic" pitchFamily="34" charset="0"/>
            </a:endParaRPr>
          </a:p>
          <a:p>
            <a:pPr marL="0" indent="0">
              <a:buNone/>
            </a:pPr>
            <a:r>
              <a:rPr lang="en-US" sz="2200" dirty="0" smtClean="0">
                <a:latin typeface="Century Gothic" pitchFamily="34" charset="0"/>
              </a:rPr>
              <a:t>Non</a:t>
            </a:r>
            <a:r>
              <a:rPr lang="en-US" sz="2200" dirty="0" smtClean="0">
                <a:latin typeface="Century Gothic" pitchFamily="34" charset="0"/>
              </a:rPr>
              <a:t>-chemical options are </a:t>
            </a:r>
            <a:r>
              <a:rPr lang="en-US" sz="2200" dirty="0" smtClean="0">
                <a:latin typeface="Century Gothic" pitchFamily="34" charset="0"/>
              </a:rPr>
              <a:t>costly </a:t>
            </a:r>
            <a:r>
              <a:rPr lang="en-US" sz="2200" dirty="0" smtClean="0">
                <a:latin typeface="Century Gothic" pitchFamily="34" charset="0"/>
              </a:rPr>
              <a:t>and require significant system changes  -</a:t>
            </a:r>
          </a:p>
          <a:p>
            <a:endParaRPr lang="en-US" sz="2200" dirty="0" smtClean="0">
              <a:latin typeface="Century Gothic" pitchFamily="34" charset="0"/>
            </a:endParaRPr>
          </a:p>
          <a:p>
            <a:pPr lvl="0"/>
            <a:r>
              <a:rPr lang="en-US" sz="2200" dirty="0">
                <a:latin typeface="Century Gothic" pitchFamily="34" charset="0"/>
              </a:rPr>
              <a:t>R</a:t>
            </a:r>
            <a:r>
              <a:rPr lang="en-US" sz="2200" dirty="0" smtClean="0">
                <a:latin typeface="Century Gothic" pitchFamily="34" charset="0"/>
              </a:rPr>
              <a:t>eturn </a:t>
            </a:r>
            <a:r>
              <a:rPr lang="en-US" sz="2200" dirty="0" smtClean="0">
                <a:latin typeface="Century Gothic" pitchFamily="34" charset="0"/>
              </a:rPr>
              <a:t>to rotations</a:t>
            </a:r>
          </a:p>
          <a:p>
            <a:pPr lvl="0"/>
            <a:endParaRPr lang="en-US" sz="2200" dirty="0" smtClean="0">
              <a:latin typeface="Century Gothic" pitchFamily="34" charset="0"/>
            </a:endParaRPr>
          </a:p>
          <a:p>
            <a:pPr lvl="0"/>
            <a:r>
              <a:rPr lang="en-US" sz="2200" dirty="0">
                <a:latin typeface="Century Gothic" pitchFamily="34" charset="0"/>
              </a:rPr>
              <a:t>U</a:t>
            </a:r>
            <a:r>
              <a:rPr lang="en-US" sz="2200" dirty="0" smtClean="0">
                <a:latin typeface="Century Gothic" pitchFamily="34" charset="0"/>
              </a:rPr>
              <a:t>se </a:t>
            </a:r>
            <a:r>
              <a:rPr lang="en-US" sz="2200" dirty="0" smtClean="0">
                <a:latin typeface="Century Gothic" pitchFamily="34" charset="0"/>
              </a:rPr>
              <a:t>of heavy tillage to bury weed seeds</a:t>
            </a:r>
          </a:p>
          <a:p>
            <a:pPr lvl="0"/>
            <a:endParaRPr lang="en-US" sz="2200" dirty="0" smtClean="0">
              <a:latin typeface="Century Gothic" pitchFamily="34" charset="0"/>
            </a:endParaRPr>
          </a:p>
          <a:p>
            <a:pPr lvl="0"/>
            <a:r>
              <a:rPr lang="en-US" sz="2200" dirty="0">
                <a:latin typeface="Century Gothic" pitchFamily="34" charset="0"/>
              </a:rPr>
              <a:t>P</a:t>
            </a:r>
            <a:r>
              <a:rPr lang="en-US" sz="2200" dirty="0" smtClean="0">
                <a:latin typeface="Century Gothic" pitchFamily="34" charset="0"/>
              </a:rPr>
              <a:t>lanting </a:t>
            </a:r>
            <a:r>
              <a:rPr lang="en-US" sz="2200" dirty="0" smtClean="0">
                <a:latin typeface="Century Gothic" pitchFamily="34" charset="0"/>
              </a:rPr>
              <a:t>of cover </a:t>
            </a:r>
            <a:r>
              <a:rPr lang="en-US" sz="2200" dirty="0" smtClean="0">
                <a:latin typeface="Century Gothic" pitchFamily="34" charset="0"/>
              </a:rPr>
              <a:t>crops </a:t>
            </a:r>
            <a:endParaRPr lang="en-US" sz="2200" dirty="0" smtClean="0">
              <a:latin typeface="Century Gothic" pitchFamily="34" charset="0"/>
            </a:endParaRPr>
          </a:p>
          <a:p>
            <a:pPr lvl="0"/>
            <a:endParaRPr lang="en-US" sz="2200" dirty="0" smtClean="0">
              <a:latin typeface="Century Gothic" pitchFamily="34" charset="0"/>
            </a:endParaRPr>
          </a:p>
          <a:p>
            <a:pPr lvl="0"/>
            <a:r>
              <a:rPr lang="en-US" sz="2200" dirty="0">
                <a:latin typeface="Century Gothic" pitchFamily="34" charset="0"/>
              </a:rPr>
              <a:t>M</a:t>
            </a:r>
            <a:r>
              <a:rPr lang="en-US" sz="2200" dirty="0" smtClean="0">
                <a:latin typeface="Century Gothic" pitchFamily="34" charset="0"/>
              </a:rPr>
              <a:t>echanical cultivation                                     and/or hand weeding</a:t>
            </a:r>
            <a:endParaRPr lang="en-US" sz="2200" dirty="0" smtClean="0">
              <a:latin typeface="Century Gothic" pitchFamily="34" charset="0"/>
            </a:endParaRPr>
          </a:p>
          <a:p>
            <a:pPr>
              <a:buNone/>
            </a:pPr>
            <a:endParaRPr lang="en-US" sz="4200" dirty="0" smtClean="0">
              <a:latin typeface="Century Gothic" pitchFamily="34" charset="0"/>
            </a:endParaRPr>
          </a:p>
          <a:p>
            <a:pPr marL="914400" lvl="4" indent="0">
              <a:buNone/>
            </a:pPr>
            <a:endParaRPr lang="en-US" sz="4800" dirty="0">
              <a:latin typeface="Century Gothic" pitchFamily="34" charset="0"/>
            </a:endParaRPr>
          </a:p>
        </p:txBody>
      </p:sp>
      <p:pic>
        <p:nvPicPr>
          <p:cNvPr id="204802" name="Picture 2" descr="http://www.ent.iastate.edu/images/plants/weeds/waterhemp/1353.21waterhemp.jpg"/>
          <p:cNvPicPr>
            <a:picLocks noChangeAspect="1" noChangeArrowheads="1"/>
          </p:cNvPicPr>
          <p:nvPr/>
        </p:nvPicPr>
        <p:blipFill>
          <a:blip r:embed="rId3" cstate="print"/>
          <a:srcRect/>
          <a:stretch>
            <a:fillRect/>
          </a:stretch>
        </p:blipFill>
        <p:spPr bwMode="auto">
          <a:xfrm>
            <a:off x="0" y="1447800"/>
            <a:ext cx="3429000" cy="3114675"/>
          </a:xfrm>
          <a:prstGeom prst="rect">
            <a:avLst/>
          </a:prstGeom>
          <a:noFill/>
        </p:spPr>
      </p:pic>
      <p:pic>
        <p:nvPicPr>
          <p:cNvPr id="4" name="Picture 3" descr="Superweeds SciAm May201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5685" y="4198817"/>
            <a:ext cx="2009848" cy="26591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72543" y="371474"/>
            <a:ext cx="5671457" cy="1838326"/>
          </a:xfrm>
          <a:prstGeom prst="rect">
            <a:avLst/>
          </a:prstGeom>
          <a:solidFill>
            <a:schemeClr val="tx1">
              <a:lumMod val="95000"/>
              <a:lumOff val="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i="1" dirty="0">
                <a:latin typeface="Century Gothic" pitchFamily="34" charset="0"/>
              </a:rPr>
              <a:t>Industry push to market next-generation 2,4-D, dicamba, and </a:t>
            </a:r>
            <a:r>
              <a:rPr lang="en-US" sz="2600" b="1" i="1" dirty="0" err="1">
                <a:latin typeface="Century Gothic" pitchFamily="34" charset="0"/>
              </a:rPr>
              <a:t>paraquat</a:t>
            </a:r>
            <a:r>
              <a:rPr lang="en-US" sz="2600" b="1" i="1" dirty="0">
                <a:latin typeface="Century Gothic" pitchFamily="34" charset="0"/>
              </a:rPr>
              <a:t> herbicide-tolerant crops</a:t>
            </a:r>
            <a:endParaRPr lang="en-US" sz="2600" dirty="0">
              <a:latin typeface="Century Gothic" pitchFamily="34" charset="0"/>
            </a:endParaRPr>
          </a:p>
        </p:txBody>
      </p:sp>
      <p:sp>
        <p:nvSpPr>
          <p:cNvPr id="9" name="TextBox 8"/>
          <p:cNvSpPr txBox="1"/>
          <p:nvPr/>
        </p:nvSpPr>
        <p:spPr>
          <a:xfrm>
            <a:off x="228600" y="114301"/>
            <a:ext cx="3048000" cy="838200"/>
          </a:xfrm>
          <a:prstGeom prst="rect">
            <a:avLst/>
          </a:prstGeom>
          <a:noFill/>
        </p:spPr>
        <p:txBody>
          <a:bodyPr wrap="square" rtlCol="0" anchor="ctr">
            <a:normAutofit/>
          </a:bodyPr>
          <a:lstStyle/>
          <a:p>
            <a:pPr>
              <a:lnSpc>
                <a:spcPct val="80000"/>
              </a:lnSpc>
            </a:pPr>
            <a:endParaRPr lang="en-US" sz="5400" dirty="0">
              <a:latin typeface="Century Gothic" pitchFamily="34" charset="0"/>
            </a:endParaRPr>
          </a:p>
        </p:txBody>
      </p:sp>
      <p:sp>
        <p:nvSpPr>
          <p:cNvPr id="7" name="Content Placeholder 6"/>
          <p:cNvSpPr>
            <a:spLocks noGrp="1"/>
          </p:cNvSpPr>
          <p:nvPr>
            <p:ph idx="1"/>
          </p:nvPr>
        </p:nvSpPr>
        <p:spPr>
          <a:xfrm>
            <a:off x="3793067" y="2209800"/>
            <a:ext cx="5334000" cy="3886200"/>
          </a:xfrm>
        </p:spPr>
        <p:txBody>
          <a:bodyPr>
            <a:normAutofit fontScale="70000" lnSpcReduction="20000"/>
          </a:bodyPr>
          <a:lstStyle/>
          <a:p>
            <a:pPr marL="0" indent="0">
              <a:buNone/>
            </a:pPr>
            <a:r>
              <a:rPr lang="en-US" sz="3200" dirty="0" smtClean="0">
                <a:latin typeface="Century Gothic" pitchFamily="34" charset="0"/>
              </a:rPr>
              <a:t>High-risk gamble, like pouring gasoline on a fire to put it out</a:t>
            </a:r>
          </a:p>
          <a:p>
            <a:pPr marL="0" indent="0">
              <a:buNone/>
            </a:pPr>
            <a:endParaRPr lang="en-US" sz="3200" dirty="0" smtClean="0">
              <a:latin typeface="Century Gothic" pitchFamily="34" charset="0"/>
            </a:endParaRPr>
          </a:p>
          <a:p>
            <a:pPr marL="0" indent="0">
              <a:buNone/>
            </a:pPr>
            <a:r>
              <a:rPr lang="en-US" sz="3200" dirty="0" smtClean="0">
                <a:latin typeface="Century Gothic" pitchFamily="34" charset="0"/>
              </a:rPr>
              <a:t>Five </a:t>
            </a:r>
            <a:r>
              <a:rPr lang="en-US" sz="3200" dirty="0" smtClean="0">
                <a:latin typeface="Century Gothic" pitchFamily="34" charset="0"/>
              </a:rPr>
              <a:t>weed scientists on second-generation HT crops –</a:t>
            </a:r>
          </a:p>
          <a:p>
            <a:pPr marL="0" indent="0">
              <a:buNone/>
            </a:pPr>
            <a:r>
              <a:rPr lang="en-US" sz="3200" dirty="0" smtClean="0">
                <a:latin typeface="Century Gothic" pitchFamily="34" charset="0"/>
              </a:rPr>
              <a:t> </a:t>
            </a:r>
          </a:p>
          <a:p>
            <a:pPr marL="0" indent="0">
              <a:buNone/>
            </a:pPr>
            <a:r>
              <a:rPr lang="en-US" sz="3200" dirty="0" smtClean="0">
                <a:latin typeface="Century Gothic" pitchFamily="34" charset="0"/>
              </a:rPr>
              <a:t>“...we expect that synthetic </a:t>
            </a:r>
            <a:r>
              <a:rPr lang="en-US" sz="3200" dirty="0" err="1" smtClean="0">
                <a:latin typeface="Century Gothic" pitchFamily="34" charset="0"/>
              </a:rPr>
              <a:t>auxin</a:t>
            </a:r>
            <a:r>
              <a:rPr lang="en-US" sz="3200" dirty="0" smtClean="0">
                <a:latin typeface="Century Gothic" pitchFamily="34" charset="0"/>
              </a:rPr>
              <a:t>-resistant (2,4-D, </a:t>
            </a:r>
            <a:r>
              <a:rPr lang="en-US" sz="3200" dirty="0" err="1" smtClean="0">
                <a:latin typeface="Century Gothic" pitchFamily="34" charset="0"/>
              </a:rPr>
              <a:t>dicamba</a:t>
            </a:r>
            <a:r>
              <a:rPr lang="en-US" sz="3200" dirty="0" smtClean="0">
                <a:latin typeface="Century Gothic" pitchFamily="34" charset="0"/>
              </a:rPr>
              <a:t>) cultivars will be embraced by growers and planted on rapidly increasing areas in the United States and worldwide over the next 5-10 years.”</a:t>
            </a:r>
            <a:endParaRPr lang="en-US" sz="3200" dirty="0">
              <a:latin typeface="Century Gothic" pitchFamily="34" charset="0"/>
            </a:endParaRPr>
          </a:p>
        </p:txBody>
      </p:sp>
      <p:pic>
        <p:nvPicPr>
          <p:cNvPr id="206850" name="Picture 2" descr="https://encrypted-tbn0.google.com/images?q=tbn:ANd9GcThqsBhKxCJXfBLZEUrR6EZuH5s20GxQJEd0f6AuvdDvJu3Womb"/>
          <p:cNvPicPr>
            <a:picLocks noChangeAspect="1" noChangeArrowheads="1"/>
          </p:cNvPicPr>
          <p:nvPr/>
        </p:nvPicPr>
        <p:blipFill>
          <a:blip r:embed="rId3" cstate="print"/>
          <a:srcRect/>
          <a:stretch>
            <a:fillRect/>
          </a:stretch>
        </p:blipFill>
        <p:spPr bwMode="auto">
          <a:xfrm>
            <a:off x="533400" y="1619889"/>
            <a:ext cx="2362200" cy="2494911"/>
          </a:xfrm>
          <a:prstGeom prst="rect">
            <a:avLst/>
          </a:prstGeom>
          <a:noFill/>
        </p:spPr>
      </p:pic>
      <p:sp>
        <p:nvSpPr>
          <p:cNvPr id="2" name="Rectangle 1"/>
          <p:cNvSpPr/>
          <p:nvPr/>
        </p:nvSpPr>
        <p:spPr>
          <a:xfrm>
            <a:off x="4552245" y="6038165"/>
            <a:ext cx="4572000" cy="461665"/>
          </a:xfrm>
          <a:prstGeom prst="rect">
            <a:avLst/>
          </a:prstGeom>
        </p:spPr>
        <p:txBody>
          <a:bodyPr>
            <a:spAutoFit/>
          </a:bodyPr>
          <a:lstStyle/>
          <a:p>
            <a:r>
              <a:rPr lang="en-US" sz="1200" dirty="0">
                <a:solidFill>
                  <a:schemeClr val="bg1"/>
                </a:solidFill>
                <a:latin typeface="Century Gothic" pitchFamily="34" charset="0"/>
              </a:rPr>
              <a:t>David A. Mortensen et al., “Navigating a Critical Juncture for Sustainable Weed Management,” </a:t>
            </a:r>
            <a:r>
              <a:rPr lang="en-US" sz="1200" i="1" dirty="0" err="1">
                <a:solidFill>
                  <a:schemeClr val="bg1"/>
                </a:solidFill>
                <a:latin typeface="Century Gothic" pitchFamily="34" charset="0"/>
              </a:rPr>
              <a:t>BioScience</a:t>
            </a:r>
            <a:r>
              <a:rPr lang="en-US" sz="1200" dirty="0">
                <a:solidFill>
                  <a:schemeClr val="bg1"/>
                </a:solidFill>
                <a:latin typeface="Century Gothic" pitchFamily="34" charset="0"/>
              </a:rPr>
              <a:t>, Vol. </a:t>
            </a:r>
            <a:r>
              <a:rPr lang="en-US" sz="1200" dirty="0" smtClean="0">
                <a:solidFill>
                  <a:schemeClr val="bg1"/>
                </a:solidFill>
                <a:latin typeface="Century Gothic" pitchFamily="34" charset="0"/>
              </a:rPr>
              <a:t>62</a:t>
            </a:r>
            <a:endParaRPr lang="en-US" sz="1200" dirty="0">
              <a:solidFill>
                <a:schemeClr val="bg1"/>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57601" y="447674"/>
            <a:ext cx="5486400" cy="1914526"/>
          </a:xfrm>
          <a:prstGeom prst="rect">
            <a:avLst/>
          </a:prstGeom>
          <a:solidFill>
            <a:schemeClr val="tx1">
              <a:lumMod val="95000"/>
              <a:lumOff val="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latin typeface="Century Gothic" pitchFamily="34" charset="0"/>
              </a:rPr>
              <a:t>…</a:t>
            </a:r>
            <a:r>
              <a:rPr lang="en-US" sz="2700" b="1" i="1" dirty="0" smtClean="0">
                <a:latin typeface="Century Gothic" pitchFamily="34" charset="0"/>
              </a:rPr>
              <a:t>and in response to claims that there are “very few” weed species currently resistant to synthetic auxin </a:t>
            </a:r>
            <a:r>
              <a:rPr lang="en-US" sz="2700" b="1" i="1" dirty="0" smtClean="0">
                <a:latin typeface="Century Gothic" pitchFamily="34" charset="0"/>
              </a:rPr>
              <a:t>herbicides…</a:t>
            </a:r>
            <a:endParaRPr lang="en-US" sz="2700" dirty="0" smtClean="0">
              <a:latin typeface="Century Gothic" pitchFamily="34" charset="0"/>
            </a:endParaRPr>
          </a:p>
        </p:txBody>
      </p:sp>
      <p:sp>
        <p:nvSpPr>
          <p:cNvPr id="9" name="TextBox 8"/>
          <p:cNvSpPr txBox="1"/>
          <p:nvPr/>
        </p:nvSpPr>
        <p:spPr>
          <a:xfrm>
            <a:off x="228600" y="114301"/>
            <a:ext cx="3048000" cy="838200"/>
          </a:xfrm>
          <a:prstGeom prst="rect">
            <a:avLst/>
          </a:prstGeom>
          <a:noFill/>
        </p:spPr>
        <p:txBody>
          <a:bodyPr wrap="square" rtlCol="0" anchor="ctr">
            <a:normAutofit/>
          </a:bodyPr>
          <a:lstStyle/>
          <a:p>
            <a:pPr>
              <a:lnSpc>
                <a:spcPct val="80000"/>
              </a:lnSpc>
            </a:pPr>
            <a:endParaRPr lang="en-US" sz="5400" dirty="0">
              <a:latin typeface="Century Gothic" pitchFamily="34" charset="0"/>
            </a:endParaRPr>
          </a:p>
        </p:txBody>
      </p:sp>
      <p:sp>
        <p:nvSpPr>
          <p:cNvPr id="7" name="Content Placeholder 6"/>
          <p:cNvSpPr>
            <a:spLocks noGrp="1"/>
          </p:cNvSpPr>
          <p:nvPr>
            <p:ph idx="1"/>
          </p:nvPr>
        </p:nvSpPr>
        <p:spPr>
          <a:xfrm>
            <a:off x="3657600" y="2362200"/>
            <a:ext cx="5334000" cy="3733800"/>
          </a:xfrm>
        </p:spPr>
        <p:txBody>
          <a:bodyPr>
            <a:normAutofit fontScale="55000" lnSpcReduction="20000"/>
          </a:bodyPr>
          <a:lstStyle/>
          <a:p>
            <a:pPr marL="0" indent="0">
              <a:buNone/>
            </a:pPr>
            <a:r>
              <a:rPr lang="en-US" sz="3200" dirty="0" smtClean="0">
                <a:latin typeface="Century Gothic" pitchFamily="34" charset="0"/>
              </a:rPr>
              <a:t> </a:t>
            </a:r>
          </a:p>
          <a:p>
            <a:pPr marL="0" indent="0">
              <a:buNone/>
            </a:pPr>
            <a:r>
              <a:rPr lang="en-US" sz="3200" dirty="0" smtClean="0">
                <a:latin typeface="Century Gothic" pitchFamily="34" charset="0"/>
              </a:rPr>
              <a:t>“Globally, </a:t>
            </a:r>
            <a:r>
              <a:rPr lang="en-US" sz="3200" b="1" i="1" dirty="0" smtClean="0">
                <a:latin typeface="Century Gothic" pitchFamily="34" charset="0"/>
              </a:rPr>
              <a:t>there are 28 species [resistant to 2,4-D and </a:t>
            </a:r>
            <a:r>
              <a:rPr lang="en-US" sz="3200" b="1" i="1" dirty="0" err="1" smtClean="0">
                <a:latin typeface="Century Gothic" pitchFamily="34" charset="0"/>
              </a:rPr>
              <a:t>dicamba</a:t>
            </a:r>
            <a:r>
              <a:rPr lang="en-US" sz="3200" b="1" i="1" dirty="0" smtClean="0">
                <a:latin typeface="Century Gothic" pitchFamily="34" charset="0"/>
              </a:rPr>
              <a:t>],</a:t>
            </a:r>
            <a:r>
              <a:rPr lang="en-US" sz="3200" dirty="0" smtClean="0">
                <a:latin typeface="Century Gothic" pitchFamily="34" charset="0"/>
              </a:rPr>
              <a:t> with 6 resistant to </a:t>
            </a:r>
            <a:r>
              <a:rPr lang="en-US" sz="3200" dirty="0" err="1" smtClean="0">
                <a:latin typeface="Century Gothic" pitchFamily="34" charset="0"/>
              </a:rPr>
              <a:t>dicamba</a:t>
            </a:r>
            <a:r>
              <a:rPr lang="en-US" sz="3200" dirty="0" smtClean="0">
                <a:latin typeface="Century Gothic" pitchFamily="34" charset="0"/>
              </a:rPr>
              <a:t> specifically, 16 to 2,4-D, and at least 2 resistant to both active ingredients.”</a:t>
            </a:r>
          </a:p>
          <a:p>
            <a:pPr marL="0" indent="0">
              <a:buNone/>
            </a:pPr>
            <a:r>
              <a:rPr lang="en-US" sz="3200" dirty="0" smtClean="0">
                <a:latin typeface="Century Gothic" pitchFamily="34" charset="0"/>
              </a:rPr>
              <a:t> </a:t>
            </a:r>
          </a:p>
          <a:p>
            <a:pPr marL="0" indent="0">
              <a:buNone/>
            </a:pPr>
            <a:r>
              <a:rPr lang="en-US" sz="3200" dirty="0" smtClean="0">
                <a:latin typeface="Century Gothic" pitchFamily="34" charset="0"/>
              </a:rPr>
              <a:t>“…the potential for synthetic </a:t>
            </a:r>
            <a:r>
              <a:rPr lang="en-US" sz="3200" dirty="0" err="1" smtClean="0">
                <a:latin typeface="Century Gothic" pitchFamily="34" charset="0"/>
              </a:rPr>
              <a:t>auxin</a:t>
            </a:r>
            <a:r>
              <a:rPr lang="en-US" sz="3200" dirty="0" smtClean="0">
                <a:latin typeface="Century Gothic" pitchFamily="34" charset="0"/>
              </a:rPr>
              <a:t>-resistant or combined synthetic </a:t>
            </a:r>
            <a:r>
              <a:rPr lang="en-US" sz="3200" dirty="0" err="1" smtClean="0">
                <a:latin typeface="Century Gothic" pitchFamily="34" charset="0"/>
              </a:rPr>
              <a:t>auxin</a:t>
            </a:r>
            <a:r>
              <a:rPr lang="en-US" sz="3200" dirty="0" smtClean="0">
                <a:latin typeface="Century Gothic" pitchFamily="34" charset="0"/>
              </a:rPr>
              <a:t>- and glyphosate-resistant weeds in transgenic cropping systems </a:t>
            </a:r>
            <a:r>
              <a:rPr lang="en-US" sz="3200" b="1" i="1" dirty="0" smtClean="0">
                <a:latin typeface="Century Gothic" pitchFamily="34" charset="0"/>
              </a:rPr>
              <a:t>is actually quite high</a:t>
            </a:r>
            <a:r>
              <a:rPr lang="en-US" sz="3200" dirty="0" smtClean="0">
                <a:latin typeface="Century Gothic" pitchFamily="34" charset="0"/>
              </a:rPr>
              <a:t>.” [Emphasis added]</a:t>
            </a:r>
          </a:p>
          <a:p>
            <a:endParaRPr lang="en-US" sz="3200" dirty="0" smtClean="0">
              <a:latin typeface="Century Gothic" pitchFamily="34" charset="0"/>
            </a:endParaRPr>
          </a:p>
          <a:p>
            <a:endParaRPr lang="en-US" sz="3200" dirty="0">
              <a:latin typeface="Century Gothic" pitchFamily="34" charset="0"/>
            </a:endParaRPr>
          </a:p>
          <a:p>
            <a:pPr marL="0" indent="0">
              <a:buNone/>
            </a:pPr>
            <a:r>
              <a:rPr lang="en-US" sz="2200" dirty="0" smtClean="0">
                <a:latin typeface="Century Gothic" pitchFamily="34" charset="0"/>
              </a:rPr>
              <a:t>	David </a:t>
            </a:r>
            <a:r>
              <a:rPr lang="en-US" sz="2200" dirty="0">
                <a:latin typeface="Century Gothic" pitchFamily="34" charset="0"/>
              </a:rPr>
              <a:t>A. Mortensen et al., “Navigating a Critical Juncture </a:t>
            </a:r>
            <a:r>
              <a:rPr lang="en-US" sz="2200" dirty="0" smtClean="0">
                <a:latin typeface="Century Gothic" pitchFamily="34" charset="0"/>
              </a:rPr>
              <a:t>	for </a:t>
            </a:r>
            <a:r>
              <a:rPr lang="en-US" sz="2200" dirty="0">
                <a:latin typeface="Century Gothic" pitchFamily="34" charset="0"/>
              </a:rPr>
              <a:t>Sustainable Weed Management,” </a:t>
            </a:r>
            <a:r>
              <a:rPr lang="en-US" sz="2200" i="1" dirty="0" err="1">
                <a:latin typeface="Century Gothic" pitchFamily="34" charset="0"/>
              </a:rPr>
              <a:t>BioScience</a:t>
            </a:r>
            <a:r>
              <a:rPr lang="en-US" sz="2200" dirty="0">
                <a:latin typeface="Century Gothic" pitchFamily="34" charset="0"/>
              </a:rPr>
              <a:t>, Vol. </a:t>
            </a:r>
            <a:r>
              <a:rPr lang="en-US" sz="2200" dirty="0" smtClean="0">
                <a:latin typeface="Century Gothic" pitchFamily="34" charset="0"/>
              </a:rPr>
              <a:t>62</a:t>
            </a:r>
            <a:endParaRPr lang="en-US" sz="2200" dirty="0">
              <a:latin typeface="Century Gothic" pitchFamily="34" charset="0"/>
            </a:endParaRPr>
          </a:p>
        </p:txBody>
      </p:sp>
      <p:pic>
        <p:nvPicPr>
          <p:cNvPr id="208898" name="Picture 2" descr="If we do not have a picture for this weed, or you can provide a better picture (scan, digital camera etc) please please e-mail it to us."/>
          <p:cNvPicPr>
            <a:picLocks noChangeAspect="1" noChangeArrowheads="1"/>
          </p:cNvPicPr>
          <p:nvPr/>
        </p:nvPicPr>
        <p:blipFill>
          <a:blip r:embed="rId3" cstate="print"/>
          <a:srcRect/>
          <a:stretch>
            <a:fillRect/>
          </a:stretch>
        </p:blipFill>
        <p:spPr bwMode="auto">
          <a:xfrm>
            <a:off x="457200" y="447674"/>
            <a:ext cx="2552700" cy="1914525"/>
          </a:xfrm>
          <a:prstGeom prst="rect">
            <a:avLst/>
          </a:prstGeom>
          <a:noFill/>
        </p:spPr>
      </p:pic>
      <p:pic>
        <p:nvPicPr>
          <p:cNvPr id="208900" name="Picture 4" descr="If we do not have a picture for this weed, or you can provide a better picture (scan, digital camera etc) please please e-mail it to us."/>
          <p:cNvPicPr>
            <a:picLocks noChangeAspect="1" noChangeArrowheads="1"/>
          </p:cNvPicPr>
          <p:nvPr/>
        </p:nvPicPr>
        <p:blipFill>
          <a:blip r:embed="rId4" cstate="print"/>
          <a:srcRect/>
          <a:stretch>
            <a:fillRect/>
          </a:stretch>
        </p:blipFill>
        <p:spPr bwMode="auto">
          <a:xfrm>
            <a:off x="457200" y="2819400"/>
            <a:ext cx="2552700" cy="191452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57601" y="600072"/>
            <a:ext cx="5486400" cy="2600328"/>
          </a:xfrm>
          <a:prstGeom prst="rect">
            <a:avLst/>
          </a:prstGeom>
          <a:solidFill>
            <a:schemeClr val="tx1">
              <a:lumMod val="95000"/>
              <a:lumOff val="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b="1" i="1" dirty="0" smtClean="0">
                <a:latin typeface="Century Gothic" pitchFamily="34" charset="0"/>
              </a:rPr>
              <a:t>73</a:t>
            </a:r>
            <a:r>
              <a:rPr lang="en-US" sz="2700" b="1" i="1" dirty="0" smtClean="0">
                <a:latin typeface="Century Gothic" pitchFamily="34" charset="0"/>
              </a:rPr>
              <a:t>-fold increase in the pounds of 2,4-D applied to corn could occur by 2019, compared to the low-point in 2,4-D corn use in 2002 (4% of acres treated)</a:t>
            </a:r>
          </a:p>
          <a:p>
            <a:endParaRPr lang="en-US" sz="2700" dirty="0" smtClean="0">
              <a:latin typeface="Century Gothic" pitchFamily="34" charset="0"/>
            </a:endParaRPr>
          </a:p>
        </p:txBody>
      </p:sp>
      <p:sp>
        <p:nvSpPr>
          <p:cNvPr id="9" name="TextBox 8"/>
          <p:cNvSpPr txBox="1"/>
          <p:nvPr/>
        </p:nvSpPr>
        <p:spPr>
          <a:xfrm>
            <a:off x="228600" y="114301"/>
            <a:ext cx="3048000" cy="838200"/>
          </a:xfrm>
          <a:prstGeom prst="rect">
            <a:avLst/>
          </a:prstGeom>
          <a:noFill/>
        </p:spPr>
        <p:txBody>
          <a:bodyPr wrap="square" rtlCol="0" anchor="ctr">
            <a:normAutofit/>
          </a:bodyPr>
          <a:lstStyle/>
          <a:p>
            <a:pPr>
              <a:lnSpc>
                <a:spcPct val="80000"/>
              </a:lnSpc>
            </a:pPr>
            <a:endParaRPr lang="en-US" sz="5400" dirty="0">
              <a:latin typeface="Century Gothic" pitchFamily="34" charset="0"/>
            </a:endParaRPr>
          </a:p>
        </p:txBody>
      </p:sp>
      <p:pic>
        <p:nvPicPr>
          <p:cNvPr id="208898" name="Picture 2" descr="If we do not have a picture for this weed, or you can provide a better picture (scan, digital camera etc) please please e-mail it to us."/>
          <p:cNvPicPr>
            <a:picLocks noChangeAspect="1" noChangeArrowheads="1"/>
          </p:cNvPicPr>
          <p:nvPr/>
        </p:nvPicPr>
        <p:blipFill>
          <a:blip r:embed="rId3" cstate="print"/>
          <a:srcRect/>
          <a:stretch>
            <a:fillRect/>
          </a:stretch>
        </p:blipFill>
        <p:spPr bwMode="auto">
          <a:xfrm>
            <a:off x="457200" y="447674"/>
            <a:ext cx="2552700" cy="1914525"/>
          </a:xfrm>
          <a:prstGeom prst="rect">
            <a:avLst/>
          </a:prstGeom>
          <a:noFill/>
        </p:spPr>
      </p:pic>
      <p:pic>
        <p:nvPicPr>
          <p:cNvPr id="208900" name="Picture 4" descr="If we do not have a picture for this weed, or you can provide a better picture (scan, digital camera etc) please please e-mail it to us."/>
          <p:cNvPicPr>
            <a:picLocks noChangeAspect="1" noChangeArrowheads="1"/>
          </p:cNvPicPr>
          <p:nvPr/>
        </p:nvPicPr>
        <p:blipFill>
          <a:blip r:embed="rId4" cstate="print"/>
          <a:srcRect/>
          <a:stretch>
            <a:fillRect/>
          </a:stretch>
        </p:blipFill>
        <p:spPr bwMode="auto">
          <a:xfrm>
            <a:off x="457200" y="2819400"/>
            <a:ext cx="2552700" cy="1914525"/>
          </a:xfrm>
          <a:prstGeom prst="rect">
            <a:avLst/>
          </a:prstGeom>
          <a:noFill/>
        </p:spPr>
      </p:pic>
      <p:pic>
        <p:nvPicPr>
          <p:cNvPr id="13" name="Picture 12" descr="CMBslide1.eps"/>
          <p:cNvPicPr>
            <a:picLocks noChangeAspect="1"/>
          </p:cNvPicPr>
          <p:nvPr/>
        </p:nvPicPr>
        <p:blipFill>
          <a:blip r:embed="rId5" cstate="print"/>
          <a:stretch>
            <a:fillRect/>
          </a:stretch>
        </p:blipFill>
        <p:spPr>
          <a:xfrm>
            <a:off x="3810000" y="3229341"/>
            <a:ext cx="5793198" cy="30811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72543" y="447674"/>
            <a:ext cx="5671457" cy="1304926"/>
          </a:xfrm>
          <a:prstGeom prst="rect">
            <a:avLst/>
          </a:prstGeom>
          <a:solidFill>
            <a:schemeClr val="tx1">
              <a:lumMod val="95000"/>
              <a:lumOff val="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b="1" i="1" dirty="0" smtClean="0">
                <a:latin typeface="Century Gothic" pitchFamily="34" charset="0"/>
              </a:rPr>
              <a:t>Key parameters in projecting </a:t>
            </a:r>
            <a:r>
              <a:rPr lang="en-US" sz="2700" b="1" i="1" dirty="0" smtClean="0">
                <a:latin typeface="Century Gothic" pitchFamily="34" charset="0"/>
              </a:rPr>
              <a:t>the increase of 2,4-D </a:t>
            </a:r>
            <a:r>
              <a:rPr lang="en-US" sz="2700" b="1" i="1" dirty="0" smtClean="0">
                <a:latin typeface="Century Gothic" pitchFamily="34" charset="0"/>
              </a:rPr>
              <a:t>use on 2,4-D HT </a:t>
            </a:r>
            <a:r>
              <a:rPr lang="en-US" sz="2700" b="1" i="1" dirty="0" smtClean="0">
                <a:latin typeface="Century Gothic" pitchFamily="34" charset="0"/>
              </a:rPr>
              <a:t>corn</a:t>
            </a:r>
            <a:endParaRPr lang="en-US" sz="2700" dirty="0">
              <a:latin typeface="Century Gothic" pitchFamily="34" charset="0"/>
            </a:endParaRPr>
          </a:p>
        </p:txBody>
      </p:sp>
      <p:sp>
        <p:nvSpPr>
          <p:cNvPr id="9" name="TextBox 8"/>
          <p:cNvSpPr txBox="1"/>
          <p:nvPr/>
        </p:nvSpPr>
        <p:spPr>
          <a:xfrm>
            <a:off x="228600" y="114301"/>
            <a:ext cx="3048000" cy="838200"/>
          </a:xfrm>
          <a:prstGeom prst="rect">
            <a:avLst/>
          </a:prstGeom>
          <a:noFill/>
        </p:spPr>
        <p:txBody>
          <a:bodyPr wrap="square" rtlCol="0" anchor="ctr">
            <a:normAutofit/>
          </a:bodyPr>
          <a:lstStyle/>
          <a:p>
            <a:pPr>
              <a:lnSpc>
                <a:spcPct val="80000"/>
              </a:lnSpc>
            </a:pPr>
            <a:endParaRPr lang="en-US" sz="5400" dirty="0">
              <a:latin typeface="Century Gothic" pitchFamily="34" charset="0"/>
            </a:endParaRPr>
          </a:p>
        </p:txBody>
      </p:sp>
      <p:sp>
        <p:nvSpPr>
          <p:cNvPr id="7" name="Content Placeholder 6"/>
          <p:cNvSpPr>
            <a:spLocks noGrp="1"/>
          </p:cNvSpPr>
          <p:nvPr>
            <p:ph idx="1"/>
          </p:nvPr>
        </p:nvSpPr>
        <p:spPr>
          <a:xfrm>
            <a:off x="3472543" y="1752600"/>
            <a:ext cx="5671457" cy="4953000"/>
          </a:xfrm>
        </p:spPr>
        <p:txBody>
          <a:bodyPr>
            <a:normAutofit/>
          </a:bodyPr>
          <a:lstStyle/>
          <a:p>
            <a:pPr>
              <a:buNone/>
            </a:pPr>
            <a:endParaRPr lang="en-US" sz="2200" dirty="0" smtClean="0">
              <a:latin typeface="Century Gothic" pitchFamily="34" charset="0"/>
            </a:endParaRPr>
          </a:p>
          <a:p>
            <a:pPr marL="0" indent="0"/>
            <a:r>
              <a:rPr lang="en-US" sz="2200" dirty="0" smtClean="0">
                <a:latin typeface="Century Gothic" pitchFamily="34" charset="0"/>
              </a:rPr>
              <a:t>  </a:t>
            </a:r>
            <a:r>
              <a:rPr lang="en-US" sz="2200" dirty="0" smtClean="0">
                <a:latin typeface="Century Gothic" pitchFamily="34" charset="0"/>
              </a:rPr>
              <a:t>Dicamba</a:t>
            </a:r>
            <a:r>
              <a:rPr lang="en-US" sz="2200" dirty="0">
                <a:latin typeface="Century Gothic" pitchFamily="34" charset="0"/>
              </a:rPr>
              <a:t>-</a:t>
            </a:r>
            <a:r>
              <a:rPr lang="en-US" sz="2200" dirty="0" smtClean="0">
                <a:latin typeface="Century Gothic" pitchFamily="34" charset="0"/>
              </a:rPr>
              <a:t>tolerant </a:t>
            </a:r>
            <a:r>
              <a:rPr lang="en-US" sz="2200" dirty="0" smtClean="0">
                <a:latin typeface="Century Gothic" pitchFamily="34" charset="0"/>
              </a:rPr>
              <a:t>corn is not approved or marketed</a:t>
            </a:r>
          </a:p>
          <a:p>
            <a:pPr marL="0" indent="0"/>
            <a:r>
              <a:rPr lang="en-US" sz="2200" dirty="0" smtClean="0">
                <a:latin typeface="Century Gothic" pitchFamily="34" charset="0"/>
              </a:rPr>
              <a:t>  Adoption peaks at 55% in 2019 (</a:t>
            </a:r>
            <a:r>
              <a:rPr lang="en-US" sz="2200" dirty="0" err="1" smtClean="0">
                <a:latin typeface="Century Gothic" pitchFamily="34" charset="0"/>
              </a:rPr>
              <a:t>nat’l</a:t>
            </a:r>
            <a:r>
              <a:rPr lang="en-US" sz="2200" dirty="0" smtClean="0">
                <a:latin typeface="Century Gothic" pitchFamily="34" charset="0"/>
              </a:rPr>
              <a:t>)</a:t>
            </a:r>
          </a:p>
          <a:p>
            <a:pPr marL="0" indent="0"/>
            <a:r>
              <a:rPr lang="en-US" sz="2200" dirty="0" smtClean="0">
                <a:latin typeface="Century Gothic" pitchFamily="34" charset="0"/>
              </a:rPr>
              <a:t>  Average rate of application increase from 0.35 pound in 2010 to 0.6 pounds</a:t>
            </a:r>
          </a:p>
          <a:p>
            <a:pPr marL="0" indent="0"/>
            <a:r>
              <a:rPr lang="en-US" sz="2200" dirty="0" smtClean="0">
                <a:latin typeface="Century Gothic" pitchFamily="34" charset="0"/>
              </a:rPr>
              <a:t>  Average number of applications increase from 1.1 </a:t>
            </a:r>
            <a:r>
              <a:rPr lang="en-US" sz="2200" dirty="0" smtClean="0">
                <a:latin typeface="Century Gothic" pitchFamily="34" charset="0"/>
              </a:rPr>
              <a:t>in 2010 to </a:t>
            </a:r>
            <a:r>
              <a:rPr lang="en-US" sz="2200" dirty="0" smtClean="0">
                <a:latin typeface="Century Gothic" pitchFamily="34" charset="0"/>
              </a:rPr>
              <a:t>2.3 in </a:t>
            </a:r>
            <a:r>
              <a:rPr lang="en-US" sz="2200" dirty="0" smtClean="0">
                <a:latin typeface="Century Gothic" pitchFamily="34" charset="0"/>
              </a:rPr>
              <a:t>2019</a:t>
            </a:r>
            <a:endParaRPr lang="en-US" sz="2200" dirty="0" smtClean="0">
              <a:latin typeface="Century Gothic" pitchFamily="34" charset="0"/>
            </a:endParaRPr>
          </a:p>
          <a:p>
            <a:pPr marL="0" indent="0"/>
            <a:r>
              <a:rPr lang="en-US" sz="2200" dirty="0" smtClean="0">
                <a:latin typeface="Century Gothic" pitchFamily="34" charset="0"/>
              </a:rPr>
              <a:t>  All acres planted to HT 2,4-D corn varieties WILL be sprayed with 2,4-D</a:t>
            </a:r>
            <a:endParaRPr lang="en-US" sz="4800" dirty="0">
              <a:latin typeface="Century Gothic" pitchFamily="34" charset="0"/>
            </a:endParaRPr>
          </a:p>
        </p:txBody>
      </p:sp>
      <p:pic>
        <p:nvPicPr>
          <p:cNvPr id="210946" name="Picture 2" descr="green push pins in shape of arrow on cork board Stock Photo - 6602582"/>
          <p:cNvPicPr>
            <a:picLocks noChangeAspect="1" noChangeArrowheads="1"/>
          </p:cNvPicPr>
          <p:nvPr/>
        </p:nvPicPr>
        <p:blipFill>
          <a:blip r:embed="rId3" cstate="print"/>
          <a:srcRect/>
          <a:stretch>
            <a:fillRect/>
          </a:stretch>
        </p:blipFill>
        <p:spPr bwMode="auto">
          <a:xfrm>
            <a:off x="381000" y="952501"/>
            <a:ext cx="2743200" cy="3810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72543" y="447674"/>
            <a:ext cx="5671457" cy="2676526"/>
          </a:xfrm>
          <a:prstGeom prst="rect">
            <a:avLst/>
          </a:prstGeom>
          <a:solidFill>
            <a:schemeClr val="tx1">
              <a:lumMod val="95000"/>
              <a:lumOff val="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i="1" dirty="0" smtClean="0">
                <a:latin typeface="Century Gothic" pitchFamily="34" charset="0"/>
              </a:rPr>
              <a:t>Economic damage and neighbor-to-neighbor problems caused by the off-target movement </a:t>
            </a:r>
            <a:r>
              <a:rPr lang="en-US" sz="2600" b="1" i="1" dirty="0" smtClean="0">
                <a:latin typeface="Century Gothic" pitchFamily="34" charset="0"/>
              </a:rPr>
              <a:t>of </a:t>
            </a:r>
            <a:r>
              <a:rPr lang="en-US" sz="2600" b="1" i="1" dirty="0" smtClean="0">
                <a:latin typeface="Century Gothic" pitchFamily="34" charset="0"/>
              </a:rPr>
              <a:t>2,4-D and dicamba applied on second-generation HT crops</a:t>
            </a:r>
            <a:endParaRPr lang="en-US" sz="2600" dirty="0">
              <a:latin typeface="Century Gothic" pitchFamily="34" charset="0"/>
            </a:endParaRPr>
          </a:p>
        </p:txBody>
      </p:sp>
      <p:sp>
        <p:nvSpPr>
          <p:cNvPr id="9" name="TextBox 8"/>
          <p:cNvSpPr txBox="1"/>
          <p:nvPr/>
        </p:nvSpPr>
        <p:spPr>
          <a:xfrm>
            <a:off x="228600" y="114301"/>
            <a:ext cx="3048000" cy="838200"/>
          </a:xfrm>
          <a:prstGeom prst="rect">
            <a:avLst/>
          </a:prstGeom>
          <a:noFill/>
        </p:spPr>
        <p:txBody>
          <a:bodyPr wrap="square" rtlCol="0" anchor="ctr">
            <a:normAutofit/>
          </a:bodyPr>
          <a:lstStyle/>
          <a:p>
            <a:pPr>
              <a:lnSpc>
                <a:spcPct val="80000"/>
              </a:lnSpc>
            </a:pPr>
            <a:endParaRPr lang="en-US" sz="5400" dirty="0">
              <a:latin typeface="Century Gothic" pitchFamily="34" charset="0"/>
            </a:endParaRPr>
          </a:p>
        </p:txBody>
      </p:sp>
      <p:sp>
        <p:nvSpPr>
          <p:cNvPr id="7" name="Content Placeholder 6"/>
          <p:cNvSpPr>
            <a:spLocks noGrp="1"/>
          </p:cNvSpPr>
          <p:nvPr>
            <p:ph idx="1"/>
          </p:nvPr>
        </p:nvSpPr>
        <p:spPr>
          <a:xfrm>
            <a:off x="3657600" y="3429000"/>
            <a:ext cx="5257800" cy="3124200"/>
          </a:xfrm>
        </p:spPr>
        <p:txBody>
          <a:bodyPr>
            <a:normAutofit lnSpcReduction="10000"/>
          </a:bodyPr>
          <a:lstStyle/>
          <a:p>
            <a:pPr marL="0" indent="0">
              <a:buNone/>
            </a:pPr>
            <a:r>
              <a:rPr lang="en-US" sz="1400" dirty="0" smtClean="0">
                <a:latin typeface="Century Gothic" pitchFamily="34" charset="0"/>
              </a:rPr>
              <a:t>“</a:t>
            </a:r>
            <a:r>
              <a:rPr lang="en-US" sz="2000" dirty="0" smtClean="0">
                <a:latin typeface="Century Gothic" pitchFamily="34" charset="0"/>
              </a:rPr>
              <a:t>2,4-D drift and volatilization has already become a  huge problem on my farm.  It has now become an annual occurrence causing significant damage to my farm.  Not even the state chemist can determine where this volatilization comes from.”</a:t>
            </a:r>
          </a:p>
          <a:p>
            <a:pPr marL="0" indent="0">
              <a:buNone/>
            </a:pPr>
            <a:endParaRPr lang="en-US" sz="2000" dirty="0" smtClean="0">
              <a:latin typeface="Century Gothic" pitchFamily="34" charset="0"/>
            </a:endParaRPr>
          </a:p>
          <a:p>
            <a:pPr marL="0" indent="0" algn="r">
              <a:buNone/>
            </a:pPr>
            <a:r>
              <a:rPr lang="en-US" sz="2000" dirty="0" smtClean="0"/>
              <a:t>Dave Simmons, Indiana farmer and member of the Save Our Crops Coalition (SOCC)</a:t>
            </a:r>
          </a:p>
          <a:p>
            <a:pPr marL="0" indent="0">
              <a:buNone/>
            </a:pPr>
            <a:endParaRPr lang="en-US" sz="2000" dirty="0" smtClean="0">
              <a:latin typeface="Century Gothic" pitchFamily="34" charset="0"/>
            </a:endParaRPr>
          </a:p>
          <a:p>
            <a:pPr marL="0" indent="0">
              <a:buNone/>
            </a:pPr>
            <a:endParaRPr lang="en-US" sz="4800" dirty="0">
              <a:latin typeface="Century Gothic" pitchFamily="34" charset="0"/>
            </a:endParaRPr>
          </a:p>
        </p:txBody>
      </p:sp>
      <p:pic>
        <p:nvPicPr>
          <p:cNvPr id="11" name="Picture 10" descr="Spraying - Soybeans Roundup.jpg"/>
          <p:cNvPicPr>
            <a:picLocks noChangeAspect="1"/>
          </p:cNvPicPr>
          <p:nvPr/>
        </p:nvPicPr>
        <p:blipFill>
          <a:blip r:embed="rId3" cstate="print"/>
          <a:stretch>
            <a:fillRect/>
          </a:stretch>
        </p:blipFill>
        <p:spPr>
          <a:xfrm>
            <a:off x="228600" y="363007"/>
            <a:ext cx="3048000" cy="1993392"/>
          </a:xfrm>
          <a:prstGeom prst="rect">
            <a:avLst/>
          </a:prstGeom>
        </p:spPr>
      </p:pic>
      <p:pic>
        <p:nvPicPr>
          <p:cNvPr id="2" name="Picture 1" descr="people - raspberry_picke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2895600"/>
            <a:ext cx="2536575" cy="33284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72543" y="447674"/>
            <a:ext cx="5671457" cy="1381126"/>
          </a:xfrm>
          <a:prstGeom prst="rect">
            <a:avLst/>
          </a:prstGeom>
          <a:solidFill>
            <a:schemeClr val="tx1">
              <a:lumMod val="95000"/>
              <a:lumOff val="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i="1" dirty="0" smtClean="0">
                <a:latin typeface="Century Gothic" pitchFamily="34" charset="0"/>
              </a:rPr>
              <a:t>Drift </a:t>
            </a:r>
            <a:r>
              <a:rPr lang="en-US" sz="2600" b="1" i="1" dirty="0" smtClean="0">
                <a:latin typeface="Century Gothic" pitchFamily="34" charset="0"/>
              </a:rPr>
              <a:t>and volatilization of 2,4-D and </a:t>
            </a:r>
            <a:r>
              <a:rPr lang="en-US" sz="2600" b="1" i="1" dirty="0" smtClean="0">
                <a:latin typeface="Century Gothic" pitchFamily="34" charset="0"/>
              </a:rPr>
              <a:t>dicamba</a:t>
            </a:r>
            <a:endParaRPr lang="en-US" sz="2600" dirty="0">
              <a:latin typeface="Century Gothic" pitchFamily="34" charset="0"/>
            </a:endParaRPr>
          </a:p>
        </p:txBody>
      </p:sp>
      <p:sp>
        <p:nvSpPr>
          <p:cNvPr id="9" name="TextBox 8"/>
          <p:cNvSpPr txBox="1"/>
          <p:nvPr/>
        </p:nvSpPr>
        <p:spPr>
          <a:xfrm>
            <a:off x="228600" y="114301"/>
            <a:ext cx="3048000" cy="838200"/>
          </a:xfrm>
          <a:prstGeom prst="rect">
            <a:avLst/>
          </a:prstGeom>
          <a:noFill/>
        </p:spPr>
        <p:txBody>
          <a:bodyPr wrap="square" rtlCol="0" anchor="ctr">
            <a:normAutofit/>
          </a:bodyPr>
          <a:lstStyle/>
          <a:p>
            <a:pPr>
              <a:lnSpc>
                <a:spcPct val="80000"/>
              </a:lnSpc>
            </a:pPr>
            <a:endParaRPr lang="en-US" sz="5400" dirty="0">
              <a:latin typeface="Century Gothic" pitchFamily="34" charset="0"/>
            </a:endParaRPr>
          </a:p>
        </p:txBody>
      </p:sp>
      <p:sp>
        <p:nvSpPr>
          <p:cNvPr id="7" name="Content Placeholder 6"/>
          <p:cNvSpPr>
            <a:spLocks noGrp="1"/>
          </p:cNvSpPr>
          <p:nvPr>
            <p:ph idx="1"/>
          </p:nvPr>
        </p:nvSpPr>
        <p:spPr>
          <a:xfrm>
            <a:off x="3668889" y="4419600"/>
            <a:ext cx="5427134" cy="2590800"/>
          </a:xfrm>
        </p:spPr>
        <p:txBody>
          <a:bodyPr>
            <a:normAutofit fontScale="92500" lnSpcReduction="20000"/>
          </a:bodyPr>
          <a:lstStyle/>
          <a:p>
            <a:pPr marL="0" indent="0">
              <a:buNone/>
            </a:pPr>
            <a:r>
              <a:rPr lang="en-US" sz="1800" dirty="0" smtClean="0">
                <a:latin typeface="Century Gothic" pitchFamily="34" charset="0"/>
              </a:rPr>
              <a:t>“Our company was decimated by an instance of 2,4-D exposure.  We continue to try to regain the confidence of our customer base, but it may never be the same.  I have joined this coalition to see that no other specialty crop producer has to endure the devastation that our farm has experienced.”</a:t>
            </a:r>
          </a:p>
          <a:p>
            <a:pPr marL="0" indent="0">
              <a:buNone/>
            </a:pPr>
            <a:r>
              <a:rPr lang="en-US" sz="1800" dirty="0" smtClean="0">
                <a:latin typeface="Century Gothic" pitchFamily="34" charset="0"/>
              </a:rPr>
              <a:t> </a:t>
            </a:r>
          </a:p>
          <a:p>
            <a:pPr marL="0" indent="0" algn="r">
              <a:buNone/>
            </a:pPr>
            <a:r>
              <a:rPr lang="en-US" sz="2000" dirty="0" smtClean="0"/>
              <a:t>Gary Phillips, a Kentucky tree farm </a:t>
            </a:r>
          </a:p>
          <a:p>
            <a:pPr marL="0" indent="0" algn="r">
              <a:buNone/>
            </a:pPr>
            <a:r>
              <a:rPr lang="en-US" sz="2000" dirty="0" smtClean="0"/>
              <a:t>and SOCC member )</a:t>
            </a:r>
          </a:p>
          <a:p>
            <a:pPr marL="0" indent="0">
              <a:buNone/>
            </a:pPr>
            <a:endParaRPr lang="en-US" sz="2000" dirty="0" smtClean="0">
              <a:latin typeface="Century Gothic" pitchFamily="34" charset="0"/>
            </a:endParaRPr>
          </a:p>
          <a:p>
            <a:pPr marL="0" indent="0">
              <a:buNone/>
            </a:pPr>
            <a:endParaRPr lang="en-US" sz="4800" dirty="0">
              <a:latin typeface="Century Gothic" pitchFamily="34" charset="0"/>
            </a:endParaRPr>
          </a:p>
        </p:txBody>
      </p:sp>
      <p:pic>
        <p:nvPicPr>
          <p:cNvPr id="6" name="Picture 5" descr="Spraying -- Tractor in orchard.JPG"/>
          <p:cNvPicPr>
            <a:picLocks noChangeAspect="1"/>
          </p:cNvPicPr>
          <p:nvPr/>
        </p:nvPicPr>
        <p:blipFill>
          <a:blip r:embed="rId3" cstate="print"/>
          <a:srcRect l="5802" r="4766"/>
          <a:stretch>
            <a:fillRect/>
          </a:stretch>
        </p:blipFill>
        <p:spPr>
          <a:xfrm>
            <a:off x="0" y="1524000"/>
            <a:ext cx="3472543" cy="2532888"/>
          </a:xfrm>
          <a:prstGeom prst="rect">
            <a:avLst/>
          </a:prstGeom>
        </p:spPr>
      </p:pic>
      <p:sp>
        <p:nvSpPr>
          <p:cNvPr id="2" name="TextBox 1"/>
          <p:cNvSpPr txBox="1"/>
          <p:nvPr/>
        </p:nvSpPr>
        <p:spPr>
          <a:xfrm>
            <a:off x="3826934" y="1676400"/>
            <a:ext cx="5308600" cy="2431435"/>
          </a:xfrm>
          <a:prstGeom prst="rect">
            <a:avLst/>
          </a:prstGeom>
          <a:noFill/>
        </p:spPr>
        <p:txBody>
          <a:bodyPr wrap="square" rtlCol="0">
            <a:spAutoFit/>
          </a:bodyPr>
          <a:lstStyle/>
          <a:p>
            <a:r>
              <a:rPr lang="en-US" sz="1900" dirty="0">
                <a:solidFill>
                  <a:schemeClr val="bg1"/>
                </a:solidFill>
                <a:latin typeface="Century Gothic" pitchFamily="34" charset="0"/>
              </a:rPr>
              <a:t>Even without 2,4-D HT crops, 2,4-D is the #1 cause of crop damage episodes investigated by state departments of agriculture  </a:t>
            </a:r>
            <a:endParaRPr lang="en-US" sz="1900" dirty="0" smtClean="0">
              <a:solidFill>
                <a:schemeClr val="bg1"/>
              </a:solidFill>
              <a:latin typeface="Century Gothic" pitchFamily="34" charset="0"/>
            </a:endParaRPr>
          </a:p>
          <a:p>
            <a:endParaRPr lang="en-US" sz="1900" dirty="0">
              <a:solidFill>
                <a:schemeClr val="bg1"/>
              </a:solidFill>
              <a:latin typeface="Century Gothic" pitchFamily="34" charset="0"/>
            </a:endParaRPr>
          </a:p>
          <a:p>
            <a:r>
              <a:rPr lang="en-US" sz="1900" dirty="0" smtClean="0">
                <a:solidFill>
                  <a:schemeClr val="bg1"/>
                </a:solidFill>
                <a:latin typeface="Century Gothic" pitchFamily="34" charset="0"/>
              </a:rPr>
              <a:t>2,4-D HT crops will vastly worsen problems because of higher rates and applications later in the crop season</a:t>
            </a:r>
            <a:endParaRPr lang="en-US" sz="1900" dirty="0">
              <a:solidFill>
                <a:schemeClr val="bg1"/>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72543" y="447674"/>
            <a:ext cx="5671457" cy="1685926"/>
          </a:xfrm>
          <a:prstGeom prst="rect">
            <a:avLst/>
          </a:prstGeom>
          <a:solidFill>
            <a:schemeClr val="tx1">
              <a:lumMod val="95000"/>
              <a:lumOff val="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i="1" dirty="0" smtClean="0">
                <a:latin typeface="Century Gothic" pitchFamily="34" charset="0"/>
              </a:rPr>
              <a:t>Dealing with the collateral damage from 2,4</a:t>
            </a:r>
            <a:r>
              <a:rPr lang="en-US" sz="2600" b="1" i="1" dirty="0" smtClean="0">
                <a:latin typeface="Century Gothic" pitchFamily="34" charset="0"/>
              </a:rPr>
              <a:t>-D and dicamba </a:t>
            </a:r>
            <a:r>
              <a:rPr lang="en-US" sz="2600" b="1" i="1" dirty="0" smtClean="0">
                <a:latin typeface="Century Gothic" pitchFamily="34" charset="0"/>
              </a:rPr>
              <a:t>applications on </a:t>
            </a:r>
            <a:r>
              <a:rPr lang="en-US" sz="2600" b="1" i="1" dirty="0" smtClean="0">
                <a:latin typeface="Century Gothic" pitchFamily="34" charset="0"/>
              </a:rPr>
              <a:t>second-generation HT crops</a:t>
            </a:r>
            <a:endParaRPr lang="en-US" sz="2600" dirty="0">
              <a:latin typeface="Century Gothic" pitchFamily="34" charset="0"/>
            </a:endParaRPr>
          </a:p>
        </p:txBody>
      </p:sp>
      <p:sp>
        <p:nvSpPr>
          <p:cNvPr id="9" name="TextBox 8"/>
          <p:cNvSpPr txBox="1"/>
          <p:nvPr/>
        </p:nvSpPr>
        <p:spPr>
          <a:xfrm>
            <a:off x="228600" y="114301"/>
            <a:ext cx="3048000" cy="838200"/>
          </a:xfrm>
          <a:prstGeom prst="rect">
            <a:avLst/>
          </a:prstGeom>
          <a:noFill/>
        </p:spPr>
        <p:txBody>
          <a:bodyPr wrap="square" rtlCol="0" anchor="ctr">
            <a:normAutofit/>
          </a:bodyPr>
          <a:lstStyle/>
          <a:p>
            <a:pPr>
              <a:lnSpc>
                <a:spcPct val="80000"/>
              </a:lnSpc>
            </a:pPr>
            <a:endParaRPr lang="en-US" sz="5400" dirty="0">
              <a:latin typeface="Century Gothic" pitchFamily="34" charset="0"/>
            </a:endParaRPr>
          </a:p>
        </p:txBody>
      </p:sp>
      <p:sp>
        <p:nvSpPr>
          <p:cNvPr id="7" name="Content Placeholder 6"/>
          <p:cNvSpPr>
            <a:spLocks noGrp="1"/>
          </p:cNvSpPr>
          <p:nvPr>
            <p:ph idx="1"/>
          </p:nvPr>
        </p:nvSpPr>
        <p:spPr>
          <a:xfrm>
            <a:off x="3657600" y="3048000"/>
            <a:ext cx="5257800" cy="3124200"/>
          </a:xfrm>
        </p:spPr>
        <p:txBody>
          <a:bodyPr>
            <a:normAutofit lnSpcReduction="10000"/>
          </a:bodyPr>
          <a:lstStyle/>
          <a:p>
            <a:pPr marL="0" indent="0">
              <a:buNone/>
            </a:pPr>
            <a:r>
              <a:rPr lang="en-US" sz="2000" dirty="0" smtClean="0">
                <a:latin typeface="Century Gothic" pitchFamily="34" charset="0"/>
              </a:rPr>
              <a:t>“The acrimony in rural areas will be a major concern as this drift damage occurs. To solve the glyphosate resistant weed problem, we will have to pay a big price and that price will be primarily borne by those who receive little or no benefit from the herbicide application.”</a:t>
            </a:r>
          </a:p>
          <a:p>
            <a:pPr marL="0" indent="0">
              <a:buNone/>
            </a:pPr>
            <a:endParaRPr lang="en-US" sz="2000" dirty="0" smtClean="0">
              <a:latin typeface="Century Gothic" pitchFamily="34" charset="0"/>
            </a:endParaRPr>
          </a:p>
          <a:p>
            <a:pPr marL="0" indent="0" algn="r">
              <a:buNone/>
            </a:pPr>
            <a:r>
              <a:rPr lang="en-US" sz="2000" dirty="0" smtClean="0"/>
              <a:t>Doug </a:t>
            </a:r>
            <a:r>
              <a:rPr lang="en-US" sz="2000" dirty="0" err="1" smtClean="0"/>
              <a:t>Doohan</a:t>
            </a:r>
            <a:r>
              <a:rPr lang="en-US" sz="2000" dirty="0" smtClean="0"/>
              <a:t>, Associate Professor </a:t>
            </a:r>
          </a:p>
          <a:p>
            <a:pPr marL="0" indent="0" algn="r">
              <a:buNone/>
            </a:pPr>
            <a:r>
              <a:rPr lang="en-US" sz="2000" dirty="0" smtClean="0"/>
              <a:t>at Ohio State University</a:t>
            </a:r>
            <a:endParaRPr lang="en-US" sz="2000" dirty="0" smtClean="0">
              <a:latin typeface="Century Gothic" pitchFamily="34" charset="0"/>
            </a:endParaRPr>
          </a:p>
          <a:p>
            <a:pPr marL="0" indent="0">
              <a:buNone/>
            </a:pPr>
            <a:endParaRPr lang="en-US" sz="4800" dirty="0">
              <a:latin typeface="Century Gothic" pitchFamily="34" charset="0"/>
            </a:endParaRPr>
          </a:p>
        </p:txBody>
      </p:sp>
      <p:pic>
        <p:nvPicPr>
          <p:cNvPr id="216066" name="Picture 2" descr="c:\users\Karen\Documents\TOC\CIRS\Thirteen years\pigweed.jpg"/>
          <p:cNvPicPr>
            <a:picLocks noChangeAspect="1" noChangeArrowheads="1"/>
          </p:cNvPicPr>
          <p:nvPr/>
        </p:nvPicPr>
        <p:blipFill>
          <a:blip r:embed="rId3" cstate="print"/>
          <a:srcRect l="25000" r="27530" b="13576"/>
          <a:stretch>
            <a:fillRect/>
          </a:stretch>
        </p:blipFill>
        <p:spPr bwMode="auto">
          <a:xfrm>
            <a:off x="0" y="609600"/>
            <a:ext cx="3472543" cy="430529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72543" y="447674"/>
            <a:ext cx="5671457" cy="1304926"/>
          </a:xfrm>
          <a:prstGeom prst="rect">
            <a:avLst/>
          </a:prstGeom>
          <a:solidFill>
            <a:schemeClr val="tx1">
              <a:lumMod val="95000"/>
              <a:lumOff val="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i="1" dirty="0" smtClean="0">
                <a:latin typeface="Century Gothic" pitchFamily="34" charset="0"/>
              </a:rPr>
              <a:t>Courts will have a very hard time dealing with 2,4</a:t>
            </a:r>
            <a:r>
              <a:rPr lang="en-US" sz="2600" b="1" i="1" dirty="0" smtClean="0">
                <a:latin typeface="Century Gothic" pitchFamily="34" charset="0"/>
              </a:rPr>
              <a:t>-D and dicamba </a:t>
            </a:r>
            <a:r>
              <a:rPr lang="en-US" sz="2600" b="1" i="1" dirty="0" smtClean="0">
                <a:latin typeface="Century Gothic" pitchFamily="34" charset="0"/>
              </a:rPr>
              <a:t>drift and damage cases</a:t>
            </a:r>
            <a:endParaRPr lang="en-US" sz="2600" dirty="0">
              <a:latin typeface="Century Gothic" pitchFamily="34" charset="0"/>
            </a:endParaRPr>
          </a:p>
        </p:txBody>
      </p:sp>
      <p:sp>
        <p:nvSpPr>
          <p:cNvPr id="9" name="TextBox 8"/>
          <p:cNvSpPr txBox="1"/>
          <p:nvPr/>
        </p:nvSpPr>
        <p:spPr>
          <a:xfrm>
            <a:off x="228600" y="114301"/>
            <a:ext cx="3048000" cy="838200"/>
          </a:xfrm>
          <a:prstGeom prst="rect">
            <a:avLst/>
          </a:prstGeom>
          <a:noFill/>
        </p:spPr>
        <p:txBody>
          <a:bodyPr wrap="square" rtlCol="0" anchor="ctr">
            <a:normAutofit/>
          </a:bodyPr>
          <a:lstStyle/>
          <a:p>
            <a:pPr>
              <a:lnSpc>
                <a:spcPct val="80000"/>
              </a:lnSpc>
            </a:pPr>
            <a:endParaRPr lang="en-US" sz="5400" dirty="0">
              <a:latin typeface="Century Gothic" pitchFamily="34" charset="0"/>
            </a:endParaRPr>
          </a:p>
        </p:txBody>
      </p:sp>
      <p:sp>
        <p:nvSpPr>
          <p:cNvPr id="7" name="Content Placeholder 6"/>
          <p:cNvSpPr>
            <a:spLocks noGrp="1"/>
          </p:cNvSpPr>
          <p:nvPr>
            <p:ph idx="1"/>
          </p:nvPr>
        </p:nvSpPr>
        <p:spPr>
          <a:xfrm>
            <a:off x="3657600" y="2362200"/>
            <a:ext cx="5257800" cy="3962400"/>
          </a:xfrm>
        </p:spPr>
        <p:txBody>
          <a:bodyPr>
            <a:normAutofit fontScale="77500" lnSpcReduction="20000"/>
          </a:bodyPr>
          <a:lstStyle/>
          <a:p>
            <a:pPr marL="0" indent="0">
              <a:buNone/>
            </a:pPr>
            <a:r>
              <a:rPr lang="en-US" sz="2400" dirty="0" smtClean="0">
                <a:latin typeface="Century Gothic" pitchFamily="34" charset="0"/>
              </a:rPr>
              <a:t>“Our courts and communities are already struggling with the divisive affects of spray drift from genetically altered crops.  Right now, this issue is pitting neighbor against neighbor. </a:t>
            </a:r>
            <a:endParaRPr lang="en-US" sz="2400" dirty="0" smtClean="0">
              <a:latin typeface="Century Gothic" pitchFamily="34" charset="0"/>
            </a:endParaRPr>
          </a:p>
          <a:p>
            <a:pPr marL="0" indent="0">
              <a:buNone/>
            </a:pPr>
            <a:endParaRPr lang="en-US" sz="2400" dirty="0">
              <a:latin typeface="Century Gothic" pitchFamily="34" charset="0"/>
            </a:endParaRPr>
          </a:p>
          <a:p>
            <a:pPr marL="0" indent="0">
              <a:buNone/>
            </a:pPr>
            <a:r>
              <a:rPr lang="en-US" sz="2400" dirty="0" smtClean="0">
                <a:latin typeface="Century Gothic" pitchFamily="34" charset="0"/>
              </a:rPr>
              <a:t>“The </a:t>
            </a:r>
            <a:r>
              <a:rPr lang="en-US" sz="2400" dirty="0" smtClean="0">
                <a:latin typeface="Century Gothic" pitchFamily="34" charset="0"/>
              </a:rPr>
              <a:t>volatilization issues associated with 2,4-D and dicamba make tracing the source of </a:t>
            </a:r>
            <a:r>
              <a:rPr lang="en-US" sz="2400" dirty="0" smtClean="0">
                <a:latin typeface="Century Gothic" pitchFamily="34" charset="0"/>
              </a:rPr>
              <a:t>applications </a:t>
            </a:r>
            <a:r>
              <a:rPr lang="en-US" sz="2400" dirty="0" smtClean="0">
                <a:latin typeface="Century Gothic" pitchFamily="34" charset="0"/>
              </a:rPr>
              <a:t>more difficult, and proving liability </a:t>
            </a:r>
            <a:r>
              <a:rPr lang="en-US" sz="2400" dirty="0" smtClean="0">
                <a:latin typeface="Century Gothic" pitchFamily="34" charset="0"/>
              </a:rPr>
              <a:t>even for </a:t>
            </a:r>
            <a:r>
              <a:rPr lang="en-US" sz="2400" dirty="0" smtClean="0">
                <a:latin typeface="Century Gothic" pitchFamily="34" charset="0"/>
              </a:rPr>
              <a:t>those with devastated crops </a:t>
            </a:r>
            <a:r>
              <a:rPr lang="en-US" sz="2400" dirty="0" smtClean="0">
                <a:latin typeface="Century Gothic" pitchFamily="34" charset="0"/>
              </a:rPr>
              <a:t>is </a:t>
            </a:r>
            <a:r>
              <a:rPr lang="en-US" sz="2400" dirty="0" smtClean="0">
                <a:latin typeface="Century Gothic" pitchFamily="34" charset="0"/>
              </a:rPr>
              <a:t>costly and uncertain.”</a:t>
            </a:r>
          </a:p>
          <a:p>
            <a:pPr marL="0" indent="0">
              <a:buNone/>
            </a:pPr>
            <a:endParaRPr lang="en-US" sz="2400" dirty="0" smtClean="0">
              <a:latin typeface="Century Gothic" pitchFamily="34" charset="0"/>
            </a:endParaRPr>
          </a:p>
          <a:p>
            <a:pPr algn="r">
              <a:buNone/>
            </a:pPr>
            <a:r>
              <a:rPr lang="en-US" sz="2100" dirty="0" smtClean="0"/>
              <a:t>Jean Ann </a:t>
            </a:r>
            <a:r>
              <a:rPr lang="en-US" sz="2100" dirty="0" err="1" smtClean="0"/>
              <a:t>Sieler</a:t>
            </a:r>
            <a:r>
              <a:rPr lang="en-US" sz="2100" dirty="0" smtClean="0"/>
              <a:t>, an attorney representing growers involved in herbicide drift damage litigation in Michigan and Ohio.</a:t>
            </a:r>
            <a:endParaRPr lang="en-US" sz="2100" dirty="0"/>
          </a:p>
        </p:txBody>
      </p:sp>
      <p:pic>
        <p:nvPicPr>
          <p:cNvPr id="218114" name="Picture 2" descr="Hybrid Apple with Bar code on Isolated White Background Stock Photo - 9086815"/>
          <p:cNvPicPr>
            <a:picLocks noChangeAspect="1" noChangeArrowheads="1"/>
          </p:cNvPicPr>
          <p:nvPr/>
        </p:nvPicPr>
        <p:blipFill>
          <a:blip r:embed="rId3" cstate="print"/>
          <a:srcRect/>
          <a:stretch>
            <a:fillRect/>
          </a:stretch>
        </p:blipFill>
        <p:spPr bwMode="auto">
          <a:xfrm>
            <a:off x="589844" y="2057400"/>
            <a:ext cx="2187131" cy="3276600"/>
          </a:xfrm>
          <a:prstGeom prst="rect">
            <a:avLst/>
          </a:prstGeom>
          <a:noFill/>
        </p:spPr>
      </p:pic>
      <p:pic>
        <p:nvPicPr>
          <p:cNvPr id="2" name="Picture 1" descr="Scales_Justic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142" y="114301"/>
            <a:ext cx="2000702" cy="23097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752600"/>
            <a:ext cx="7162800" cy="2554545"/>
          </a:xfrm>
          <a:prstGeom prst="rect">
            <a:avLst/>
          </a:prstGeom>
          <a:noFill/>
        </p:spPr>
        <p:txBody>
          <a:bodyPr wrap="square" rtlCol="0">
            <a:spAutoFit/>
          </a:bodyPr>
          <a:lstStyle/>
          <a:p>
            <a:pPr marL="342900" indent="-342900"/>
            <a:r>
              <a:rPr lang="en-US" sz="2000" dirty="0" smtClean="0">
                <a:latin typeface="Century Gothic" pitchFamily="34" charset="0"/>
              </a:rPr>
              <a:t>Stephen Duke and Michael Owen </a:t>
            </a:r>
          </a:p>
          <a:p>
            <a:pPr marL="342900" indent="-342900"/>
            <a:r>
              <a:rPr lang="en-US" sz="2000" dirty="0" smtClean="0">
                <a:latin typeface="Century Gothic" pitchFamily="34" charset="0"/>
              </a:rPr>
              <a:t>	on glyphosate, herbicide-tolerant technology</a:t>
            </a:r>
          </a:p>
          <a:p>
            <a:pPr marL="342900" indent="-342900"/>
            <a:endParaRPr lang="en-US" sz="2000" dirty="0" smtClean="0">
              <a:latin typeface="Century Gothic" pitchFamily="34" charset="0"/>
            </a:endParaRPr>
          </a:p>
          <a:p>
            <a:pPr marL="342900" indent="-342900"/>
            <a:r>
              <a:rPr lang="en-US" sz="2000" dirty="0" smtClean="0">
                <a:latin typeface="Century Gothic" pitchFamily="34" charset="0"/>
              </a:rPr>
              <a:t>“…the </a:t>
            </a:r>
            <a:r>
              <a:rPr lang="en-US" sz="2000" b="1" dirty="0" smtClean="0">
                <a:latin typeface="Century Gothic" pitchFamily="34" charset="0"/>
              </a:rPr>
              <a:t>most rapid adoption of a crop technology </a:t>
            </a:r>
            <a:r>
              <a:rPr lang="en-US" sz="2000" dirty="0" smtClean="0">
                <a:latin typeface="Century Gothic" pitchFamily="34" charset="0"/>
              </a:rPr>
              <a:t>in the history of agriculture.</a:t>
            </a:r>
            <a:r>
              <a:rPr lang="en-US" sz="2000" dirty="0" smtClean="0">
                <a:latin typeface="Century Gothic" pitchFamily="34" charset="0"/>
              </a:rPr>
              <a:t>”</a:t>
            </a:r>
          </a:p>
          <a:p>
            <a:pPr marL="342900" indent="-342900"/>
            <a:endParaRPr lang="en-US" sz="2000" dirty="0" smtClean="0">
              <a:latin typeface="Century Gothic" pitchFamily="34" charset="0"/>
            </a:endParaRPr>
          </a:p>
          <a:p>
            <a:pPr marL="342900" indent="-342900"/>
            <a:r>
              <a:rPr lang="en-US" sz="2000" dirty="0" smtClean="0">
                <a:latin typeface="Century Gothic" pitchFamily="34" charset="0"/>
              </a:rPr>
              <a:t>“…the </a:t>
            </a:r>
            <a:r>
              <a:rPr lang="en-US" sz="2000" b="1" dirty="0" smtClean="0">
                <a:latin typeface="Century Gothic" pitchFamily="34" charset="0"/>
              </a:rPr>
              <a:t>most important change in technology </a:t>
            </a:r>
            <a:r>
              <a:rPr lang="en-US" sz="2000" dirty="0" smtClean="0">
                <a:latin typeface="Century Gothic" pitchFamily="34" charset="0"/>
              </a:rPr>
              <a:t>in the </a:t>
            </a:r>
            <a:r>
              <a:rPr lang="en-US" sz="2000" b="1" i="1" dirty="0" smtClean="0">
                <a:latin typeface="Century Gothic" pitchFamily="34" charset="0"/>
              </a:rPr>
              <a:t>history of agriculture</a:t>
            </a:r>
            <a:r>
              <a:rPr lang="en-US" sz="2000" dirty="0" smtClean="0">
                <a:latin typeface="Century Gothic" pitchFamily="34" charset="0"/>
              </a:rPr>
              <a:t>.”</a:t>
            </a:r>
          </a:p>
        </p:txBody>
      </p:sp>
      <p:sp>
        <p:nvSpPr>
          <p:cNvPr id="5" name="Title 3"/>
          <p:cNvSpPr txBox="1">
            <a:spLocks/>
          </p:cNvSpPr>
          <p:nvPr/>
        </p:nvSpPr>
        <p:spPr>
          <a:xfrm>
            <a:off x="609600" y="685800"/>
            <a:ext cx="7848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1" u="none" strike="noStrike" kern="1200" cap="none" spc="0" normalizeH="0" baseline="0" noProof="0" dirty="0" smtClean="0">
                <a:ln>
                  <a:noFill/>
                </a:ln>
                <a:solidFill>
                  <a:schemeClr val="tx1"/>
                </a:solidFill>
                <a:effectLst/>
                <a:uLnTx/>
                <a:uFillTx/>
                <a:latin typeface="Century Gothic" pitchFamily="34" charset="0"/>
                <a:ea typeface="+mj-ea"/>
                <a:cs typeface="+mj-cs"/>
              </a:rPr>
              <a:t>Remarkable commercial success</a:t>
            </a:r>
            <a:endParaRPr kumimoji="0" lang="en-US" sz="4400" b="0" i="1"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2362200" y="4540799"/>
            <a:ext cx="6400800" cy="461665"/>
          </a:xfrm>
          <a:prstGeom prst="rect">
            <a:avLst/>
          </a:prstGeom>
          <a:noFill/>
        </p:spPr>
        <p:txBody>
          <a:bodyPr wrap="square" rtlCol="0">
            <a:spAutoFit/>
          </a:bodyPr>
          <a:lstStyle/>
          <a:p>
            <a:pPr marL="342900" indent="-342900" algn="just"/>
            <a:r>
              <a:rPr lang="en-US" sz="1200" dirty="0" smtClean="0">
                <a:latin typeface="Century Gothic" pitchFamily="34" charset="0"/>
              </a:rPr>
              <a:t>Stephen O. Duke, 2011. “Comparing Conventional and Biotechnology-based Pest</a:t>
            </a:r>
          </a:p>
          <a:p>
            <a:pPr marL="342900" indent="-342900" algn="just"/>
            <a:r>
              <a:rPr lang="en-US" sz="1200" dirty="0" smtClean="0">
                <a:latin typeface="Century Gothic" pitchFamily="34" charset="0"/>
              </a:rPr>
              <a:t>Management,” </a:t>
            </a:r>
            <a:r>
              <a:rPr lang="en-US" sz="1200" i="1" dirty="0" smtClean="0">
                <a:latin typeface="Century Gothic" pitchFamily="34" charset="0"/>
              </a:rPr>
              <a:t>J. Agricultural and Food Chemistry</a:t>
            </a:r>
            <a:r>
              <a:rPr lang="en-US" sz="1200" dirty="0" smtClean="0">
                <a:latin typeface="Century Gothic" pitchFamily="34" charset="0"/>
              </a:rPr>
              <a:t>, Vol. 59, pages 5793-5798.</a:t>
            </a:r>
          </a:p>
        </p:txBody>
      </p:sp>
      <p:sp>
        <p:nvSpPr>
          <p:cNvPr id="7" name="TextBox 6"/>
          <p:cNvSpPr txBox="1"/>
          <p:nvPr/>
        </p:nvSpPr>
        <p:spPr>
          <a:xfrm>
            <a:off x="2362200" y="5022978"/>
            <a:ext cx="6400800" cy="646331"/>
          </a:xfrm>
          <a:prstGeom prst="rect">
            <a:avLst/>
          </a:prstGeom>
          <a:noFill/>
        </p:spPr>
        <p:txBody>
          <a:bodyPr wrap="square" rtlCol="0">
            <a:spAutoFit/>
          </a:bodyPr>
          <a:lstStyle/>
          <a:p>
            <a:pPr marL="342900" indent="-342900" algn="just"/>
            <a:r>
              <a:rPr lang="en-US" sz="1200" dirty="0" smtClean="0">
                <a:latin typeface="Century Gothic" pitchFamily="34" charset="0"/>
              </a:rPr>
              <a:t>Michael D.K. Owen, 2011.  “Weed resistance development and management in</a:t>
            </a:r>
          </a:p>
          <a:p>
            <a:pPr marL="342900" indent="-342900" algn="just"/>
            <a:r>
              <a:rPr lang="en-US" sz="1200" dirty="0" smtClean="0">
                <a:latin typeface="Century Gothic" pitchFamily="34" charset="0"/>
              </a:rPr>
              <a:t>herbicide-tolerant crops: experiences from the USA,” </a:t>
            </a:r>
            <a:r>
              <a:rPr lang="en-US" sz="1200" i="1" dirty="0" smtClean="0">
                <a:latin typeface="Century Gothic" pitchFamily="34" charset="0"/>
              </a:rPr>
              <a:t>J. Consumer Protection and</a:t>
            </a:r>
          </a:p>
          <a:p>
            <a:pPr marL="342900" indent="-342900" algn="just"/>
            <a:r>
              <a:rPr lang="en-US" sz="1200" i="1" dirty="0" smtClean="0">
                <a:latin typeface="Century Gothic" pitchFamily="34" charset="0"/>
              </a:rPr>
              <a:t>Food Safety</a:t>
            </a:r>
            <a:r>
              <a:rPr lang="en-US" sz="1200" dirty="0" smtClean="0">
                <a:latin typeface="Century Gothic" pitchFamily="34" charset="0"/>
              </a:rPr>
              <a:t>, Supplement 1, pages 85-89, </a:t>
            </a:r>
            <a:r>
              <a:rPr lang="en-US" sz="1200" dirty="0" err="1" smtClean="0">
                <a:latin typeface="Century Gothic" pitchFamily="34" charset="0"/>
              </a:rPr>
              <a:t>doi</a:t>
            </a:r>
            <a:r>
              <a:rPr lang="en-US" sz="1200" dirty="0" smtClean="0">
                <a:latin typeface="Century Gothic" pitchFamily="34" charset="0"/>
              </a:rPr>
              <a:t> 10.1007/s00003-011-0679-2</a:t>
            </a:r>
          </a:p>
        </p:txBody>
      </p:sp>
    </p:spTree>
    <p:extLst>
      <p:ext uri="{BB962C8B-B14F-4D97-AF65-F5344CB8AC3E}">
        <p14:creationId xmlns:p14="http://schemas.microsoft.com/office/powerpoint/2010/main" val="242544916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72543" y="447674"/>
            <a:ext cx="5671457" cy="1914526"/>
          </a:xfrm>
          <a:prstGeom prst="rect">
            <a:avLst/>
          </a:prstGeom>
          <a:solidFill>
            <a:schemeClr val="tx1">
              <a:lumMod val="95000"/>
              <a:lumOff val="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smtClean="0">
                <a:latin typeface="Century Gothic" pitchFamily="34" charset="0"/>
              </a:rPr>
              <a:t>Economic damage and neighbor-to-neighbor problems </a:t>
            </a:r>
            <a:r>
              <a:rPr lang="en-US" sz="2400" b="1" i="1" dirty="0" smtClean="0">
                <a:latin typeface="Century Gothic" pitchFamily="34" charset="0"/>
              </a:rPr>
              <a:t>from </a:t>
            </a:r>
            <a:r>
              <a:rPr lang="en-US" sz="2400" b="1" i="1" dirty="0" smtClean="0">
                <a:latin typeface="Century Gothic" pitchFamily="34" charset="0"/>
              </a:rPr>
              <a:t>2,4-D and dicamba </a:t>
            </a:r>
            <a:r>
              <a:rPr lang="en-US" sz="2400" b="1" i="1" dirty="0" smtClean="0">
                <a:latin typeface="Century Gothic" pitchFamily="34" charset="0"/>
              </a:rPr>
              <a:t>movement</a:t>
            </a:r>
            <a:endParaRPr lang="en-US" sz="2400" dirty="0">
              <a:latin typeface="Century Gothic" pitchFamily="34" charset="0"/>
            </a:endParaRPr>
          </a:p>
        </p:txBody>
      </p:sp>
      <p:sp>
        <p:nvSpPr>
          <p:cNvPr id="9" name="TextBox 8"/>
          <p:cNvSpPr txBox="1"/>
          <p:nvPr/>
        </p:nvSpPr>
        <p:spPr>
          <a:xfrm>
            <a:off x="228600" y="114301"/>
            <a:ext cx="3048000" cy="838200"/>
          </a:xfrm>
          <a:prstGeom prst="rect">
            <a:avLst/>
          </a:prstGeom>
          <a:noFill/>
        </p:spPr>
        <p:txBody>
          <a:bodyPr wrap="square" rtlCol="0" anchor="ctr">
            <a:normAutofit/>
          </a:bodyPr>
          <a:lstStyle/>
          <a:p>
            <a:pPr>
              <a:lnSpc>
                <a:spcPct val="80000"/>
              </a:lnSpc>
            </a:pPr>
            <a:endParaRPr lang="en-US" sz="5400" dirty="0">
              <a:latin typeface="Century Gothic" pitchFamily="34" charset="0"/>
            </a:endParaRPr>
          </a:p>
        </p:txBody>
      </p:sp>
      <p:sp>
        <p:nvSpPr>
          <p:cNvPr id="7" name="Content Placeholder 6"/>
          <p:cNvSpPr>
            <a:spLocks noGrp="1"/>
          </p:cNvSpPr>
          <p:nvPr>
            <p:ph idx="1"/>
          </p:nvPr>
        </p:nvSpPr>
        <p:spPr>
          <a:xfrm>
            <a:off x="3657600" y="3771900"/>
            <a:ext cx="5257800" cy="1295400"/>
          </a:xfrm>
        </p:spPr>
        <p:txBody>
          <a:bodyPr>
            <a:normAutofit/>
          </a:bodyPr>
          <a:lstStyle/>
          <a:p>
            <a:pPr marL="0" indent="0">
              <a:buNone/>
            </a:pPr>
            <a:r>
              <a:rPr lang="en-US" sz="2000" dirty="0" smtClean="0">
                <a:latin typeface="Century Gothic" pitchFamily="34" charset="0"/>
              </a:rPr>
              <a:t>Quotes from Save Our Crops Coalition, Press Release, April 2, 2012, and website, access at </a:t>
            </a:r>
            <a:r>
              <a:rPr lang="en-US" sz="2000" u="sng" dirty="0" smtClean="0">
                <a:latin typeface="Century Gothic" pitchFamily="34" charset="0"/>
                <a:hlinkClick r:id="rId3"/>
              </a:rPr>
              <a:t>www.saveourcrops.org</a:t>
            </a:r>
            <a:endParaRPr lang="en-US" sz="2000" dirty="0">
              <a:latin typeface="Century Gothic" pitchFamily="34" charset="0"/>
            </a:endParaRPr>
          </a:p>
        </p:txBody>
      </p:sp>
      <p:pic>
        <p:nvPicPr>
          <p:cNvPr id="225282" name="Picture 2" descr="http://saveourcrops.org/wp-content/uploads/2012/01/SOCC_logo_rgb1.jpg">
            <a:hlinkClick r:id="rId4" tooltip="Home"/>
          </p:cNvPr>
          <p:cNvPicPr>
            <a:picLocks noChangeAspect="1" noChangeArrowheads="1"/>
          </p:cNvPicPr>
          <p:nvPr/>
        </p:nvPicPr>
        <p:blipFill>
          <a:blip r:embed="rId5" cstate="print"/>
          <a:srcRect l="12800" r="14286"/>
          <a:stretch>
            <a:fillRect/>
          </a:stretch>
        </p:blipFill>
        <p:spPr bwMode="auto">
          <a:xfrm>
            <a:off x="0" y="1752600"/>
            <a:ext cx="3472543" cy="152400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72543" y="447674"/>
            <a:ext cx="5671457" cy="1914526"/>
          </a:xfrm>
          <a:prstGeom prst="rect">
            <a:avLst/>
          </a:prstGeom>
          <a:solidFill>
            <a:schemeClr val="tx1">
              <a:lumMod val="95000"/>
              <a:lumOff val="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b="1" i="1" dirty="0" smtClean="0">
                <a:latin typeface="Century Gothic" pitchFamily="34" charset="0"/>
              </a:rPr>
              <a:t>Environmental and public health problems in the wake of massive increases in synthetic auxin </a:t>
            </a:r>
            <a:r>
              <a:rPr lang="en-US" sz="2700" b="1" i="1" dirty="0" smtClean="0">
                <a:latin typeface="Century Gothic" pitchFamily="34" charset="0"/>
              </a:rPr>
              <a:t>herbicide use </a:t>
            </a:r>
            <a:r>
              <a:rPr lang="en-US" sz="2800" b="1" i="1" dirty="0" smtClean="0"/>
              <a:t> </a:t>
            </a:r>
            <a:endParaRPr lang="en-US" sz="2800" dirty="0"/>
          </a:p>
        </p:txBody>
      </p:sp>
      <p:sp>
        <p:nvSpPr>
          <p:cNvPr id="9" name="TextBox 8"/>
          <p:cNvSpPr txBox="1"/>
          <p:nvPr/>
        </p:nvSpPr>
        <p:spPr>
          <a:xfrm>
            <a:off x="228600" y="114301"/>
            <a:ext cx="3048000" cy="838200"/>
          </a:xfrm>
          <a:prstGeom prst="rect">
            <a:avLst/>
          </a:prstGeom>
          <a:noFill/>
        </p:spPr>
        <p:txBody>
          <a:bodyPr wrap="square" rtlCol="0" anchor="ctr">
            <a:normAutofit/>
          </a:bodyPr>
          <a:lstStyle/>
          <a:p>
            <a:pPr>
              <a:lnSpc>
                <a:spcPct val="80000"/>
              </a:lnSpc>
            </a:pPr>
            <a:endParaRPr lang="en-US" sz="5400" dirty="0">
              <a:latin typeface="Century Gothic" pitchFamily="34" charset="0"/>
            </a:endParaRPr>
          </a:p>
        </p:txBody>
      </p:sp>
      <p:sp>
        <p:nvSpPr>
          <p:cNvPr id="7" name="Content Placeholder 6"/>
          <p:cNvSpPr>
            <a:spLocks noGrp="1"/>
          </p:cNvSpPr>
          <p:nvPr>
            <p:ph idx="1"/>
          </p:nvPr>
        </p:nvSpPr>
        <p:spPr>
          <a:xfrm>
            <a:off x="3657600" y="2743200"/>
            <a:ext cx="5486400" cy="3200400"/>
          </a:xfrm>
        </p:spPr>
        <p:txBody>
          <a:bodyPr>
            <a:normAutofit fontScale="32500" lnSpcReduction="20000"/>
          </a:bodyPr>
          <a:lstStyle/>
          <a:p>
            <a:pPr marL="0" indent="0">
              <a:buNone/>
            </a:pPr>
            <a:r>
              <a:rPr lang="en-US" sz="6200" dirty="0" smtClean="0">
                <a:latin typeface="Century Gothic" pitchFamily="34" charset="0"/>
              </a:rPr>
              <a:t>Multiple studies </a:t>
            </a:r>
            <a:r>
              <a:rPr lang="en-US" sz="6200" dirty="0" smtClean="0">
                <a:latin typeface="Century Gothic" pitchFamily="34" charset="0"/>
              </a:rPr>
              <a:t>link 2,4-D </a:t>
            </a:r>
            <a:r>
              <a:rPr lang="en-US" sz="6200" dirty="0" smtClean="0">
                <a:latin typeface="Century Gothic" pitchFamily="34" charset="0"/>
              </a:rPr>
              <a:t>applications in the spring to </a:t>
            </a:r>
            <a:r>
              <a:rPr lang="en-US" sz="6200" dirty="0" smtClean="0">
                <a:latin typeface="Century Gothic" pitchFamily="34" charset="0"/>
              </a:rPr>
              <a:t>reproductive </a:t>
            </a:r>
            <a:r>
              <a:rPr lang="en-US" sz="6200" dirty="0" smtClean="0">
                <a:latin typeface="Century Gothic" pitchFamily="34" charset="0"/>
              </a:rPr>
              <a:t>problems, spontaneous abortions and birth </a:t>
            </a:r>
            <a:r>
              <a:rPr lang="en-US" sz="6200" dirty="0" smtClean="0">
                <a:latin typeface="Century Gothic" pitchFamily="34" charset="0"/>
              </a:rPr>
              <a:t>defects</a:t>
            </a:r>
            <a:r>
              <a:rPr lang="en-US" sz="6200" dirty="0">
                <a:latin typeface="Century Gothic" pitchFamily="34" charset="0"/>
              </a:rPr>
              <a:t> </a:t>
            </a:r>
            <a:r>
              <a:rPr lang="en-US" sz="6200" dirty="0" smtClean="0">
                <a:latin typeface="Century Gothic" pitchFamily="34" charset="0"/>
              </a:rPr>
              <a:t>6-9 months later</a:t>
            </a:r>
            <a:endParaRPr lang="en-US" sz="6200" dirty="0" smtClean="0">
              <a:latin typeface="Century Gothic" pitchFamily="34" charset="0"/>
            </a:endParaRPr>
          </a:p>
          <a:p>
            <a:pPr marL="0" indent="0">
              <a:buNone/>
            </a:pPr>
            <a:endParaRPr lang="en-US" sz="6200" dirty="0" smtClean="0">
              <a:latin typeface="Century Gothic" pitchFamily="34" charset="0"/>
            </a:endParaRPr>
          </a:p>
          <a:p>
            <a:pPr marL="0" indent="0">
              <a:buNone/>
            </a:pPr>
            <a:r>
              <a:rPr lang="en-US" sz="6200" dirty="0" smtClean="0">
                <a:latin typeface="Century Gothic" pitchFamily="34" charset="0"/>
              </a:rPr>
              <a:t>Farm workers in California employed by operations spraying 2,4-D had </a:t>
            </a:r>
            <a:r>
              <a:rPr lang="en-US" sz="6200" dirty="0" smtClean="0">
                <a:latin typeface="Century Gothic" pitchFamily="34" charset="0"/>
              </a:rPr>
              <a:t> </a:t>
            </a:r>
            <a:r>
              <a:rPr lang="en-US" sz="6200" dirty="0" smtClean="0">
                <a:latin typeface="Century Gothic" pitchFamily="34" charset="0"/>
              </a:rPr>
              <a:t>dramatically elevated risk of non-Hodgkin’s lymphoma (NHL) (odds ratio = 3.8), with female workers facing higher </a:t>
            </a:r>
            <a:r>
              <a:rPr lang="en-US" sz="6200" dirty="0" smtClean="0">
                <a:latin typeface="Century Gothic" pitchFamily="34" charset="0"/>
              </a:rPr>
              <a:t>risks</a:t>
            </a:r>
            <a:endParaRPr lang="en-US" sz="6200" dirty="0" smtClean="0">
              <a:latin typeface="Century Gothic" pitchFamily="34" charset="0"/>
            </a:endParaRPr>
          </a:p>
          <a:p>
            <a:pPr marL="0" indent="0"/>
            <a:endParaRPr lang="en-US" sz="2000" dirty="0">
              <a:latin typeface="Century Gothic" pitchFamily="34" charset="0"/>
            </a:endParaRPr>
          </a:p>
        </p:txBody>
      </p:sp>
      <p:sp>
        <p:nvSpPr>
          <p:cNvPr id="6" name="Rectangle 5"/>
          <p:cNvSpPr/>
          <p:nvPr/>
        </p:nvSpPr>
        <p:spPr>
          <a:xfrm>
            <a:off x="4267200" y="5791200"/>
            <a:ext cx="4572000" cy="830997"/>
          </a:xfrm>
          <a:prstGeom prst="rect">
            <a:avLst/>
          </a:prstGeom>
        </p:spPr>
        <p:txBody>
          <a:bodyPr>
            <a:spAutoFit/>
          </a:bodyPr>
          <a:lstStyle/>
          <a:p>
            <a:r>
              <a:rPr lang="en-US" sz="1200" dirty="0" smtClean="0">
                <a:solidFill>
                  <a:schemeClr val="bg1"/>
                </a:solidFill>
                <a:latin typeface="Century Gothic" pitchFamily="34" charset="0"/>
              </a:rPr>
              <a:t>Paul K. Mills, Richard Yang, Deborah Riordan, 2005. “</a:t>
            </a:r>
            <a:r>
              <a:rPr lang="en-US" sz="1200" dirty="0" err="1" smtClean="0">
                <a:solidFill>
                  <a:schemeClr val="bg1"/>
                </a:solidFill>
                <a:latin typeface="Century Gothic" pitchFamily="34" charset="0"/>
              </a:rPr>
              <a:t>Lymphohematopoietic</a:t>
            </a:r>
            <a:r>
              <a:rPr lang="en-US" sz="1200" dirty="0" smtClean="0">
                <a:solidFill>
                  <a:schemeClr val="bg1"/>
                </a:solidFill>
                <a:latin typeface="Century Gothic" pitchFamily="34" charset="0"/>
              </a:rPr>
              <a:t> cancers in the United Farm Workers of America (UFW), 1988-2001,” </a:t>
            </a:r>
            <a:r>
              <a:rPr lang="en-US" sz="1200" i="1" dirty="0" smtClean="0">
                <a:solidFill>
                  <a:schemeClr val="bg1"/>
                </a:solidFill>
                <a:latin typeface="Century Gothic" pitchFamily="34" charset="0"/>
              </a:rPr>
              <a:t>Cancer Causes and Controls</a:t>
            </a:r>
            <a:r>
              <a:rPr lang="en-US" sz="1200" dirty="0" smtClean="0">
                <a:solidFill>
                  <a:schemeClr val="bg1"/>
                </a:solidFill>
                <a:latin typeface="Century Gothic" pitchFamily="34" charset="0"/>
              </a:rPr>
              <a:t>, Vol. 16, pages 823-830</a:t>
            </a:r>
          </a:p>
        </p:txBody>
      </p:sp>
      <p:pic>
        <p:nvPicPr>
          <p:cNvPr id="227330" name="Picture 2" descr="man and woman working in a vineyard Stock Photo - 11935021"/>
          <p:cNvPicPr>
            <a:picLocks noChangeAspect="1" noChangeArrowheads="1"/>
          </p:cNvPicPr>
          <p:nvPr/>
        </p:nvPicPr>
        <p:blipFill>
          <a:blip r:embed="rId3" cstate="print"/>
          <a:srcRect/>
          <a:stretch>
            <a:fillRect/>
          </a:stretch>
        </p:blipFill>
        <p:spPr bwMode="auto">
          <a:xfrm>
            <a:off x="457200" y="952501"/>
            <a:ext cx="2543175" cy="3810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72543" y="447674"/>
            <a:ext cx="5671457" cy="2600326"/>
          </a:xfrm>
          <a:prstGeom prst="rect">
            <a:avLst/>
          </a:prstGeom>
          <a:solidFill>
            <a:schemeClr val="tx1">
              <a:lumMod val="95000"/>
              <a:lumOff val="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b="1" i="1" dirty="0" smtClean="0">
                <a:latin typeface="Century Gothic" pitchFamily="34" charset="0"/>
              </a:rPr>
              <a:t>Near-complete failure by government, industry, and farm groups to forestall or prevent herbicide resistance in the face of its virtual certainty </a:t>
            </a:r>
            <a:endParaRPr lang="en-US" sz="2700" dirty="0">
              <a:latin typeface="Century Gothic" pitchFamily="34" charset="0"/>
            </a:endParaRPr>
          </a:p>
        </p:txBody>
      </p:sp>
      <p:sp>
        <p:nvSpPr>
          <p:cNvPr id="9" name="TextBox 8"/>
          <p:cNvSpPr txBox="1"/>
          <p:nvPr/>
        </p:nvSpPr>
        <p:spPr>
          <a:xfrm>
            <a:off x="228600" y="114301"/>
            <a:ext cx="3048000" cy="838200"/>
          </a:xfrm>
          <a:prstGeom prst="rect">
            <a:avLst/>
          </a:prstGeom>
          <a:noFill/>
        </p:spPr>
        <p:txBody>
          <a:bodyPr wrap="square" rtlCol="0" anchor="ctr">
            <a:normAutofit/>
          </a:bodyPr>
          <a:lstStyle/>
          <a:p>
            <a:pPr>
              <a:lnSpc>
                <a:spcPct val="80000"/>
              </a:lnSpc>
            </a:pPr>
            <a:endParaRPr lang="en-US" sz="5400" dirty="0">
              <a:latin typeface="Century Gothic" pitchFamily="34" charset="0"/>
            </a:endParaRPr>
          </a:p>
        </p:txBody>
      </p:sp>
      <p:sp>
        <p:nvSpPr>
          <p:cNvPr id="7" name="Content Placeholder 6"/>
          <p:cNvSpPr>
            <a:spLocks noGrp="1"/>
          </p:cNvSpPr>
          <p:nvPr>
            <p:ph idx="1"/>
          </p:nvPr>
        </p:nvSpPr>
        <p:spPr>
          <a:xfrm>
            <a:off x="3657600" y="3238500"/>
            <a:ext cx="5486400" cy="1181100"/>
          </a:xfrm>
        </p:spPr>
        <p:txBody>
          <a:bodyPr>
            <a:normAutofit/>
          </a:bodyPr>
          <a:lstStyle/>
          <a:p>
            <a:pPr marL="0" indent="0">
              <a:buNone/>
            </a:pPr>
            <a:r>
              <a:rPr lang="en-US" sz="2200" dirty="0" smtClean="0">
                <a:latin typeface="Century Gothic" pitchFamily="34" charset="0"/>
              </a:rPr>
              <a:t>“Farmers are ‘working on the advice largely of industry anymore…Public research is dead; it’s decimated.’”</a:t>
            </a:r>
          </a:p>
          <a:p>
            <a:pPr marL="0" indent="0"/>
            <a:endParaRPr lang="en-US" sz="2000" dirty="0">
              <a:latin typeface="Century Gothic" pitchFamily="34" charset="0"/>
            </a:endParaRPr>
          </a:p>
        </p:txBody>
      </p:sp>
      <p:sp>
        <p:nvSpPr>
          <p:cNvPr id="6" name="Rectangle 5"/>
          <p:cNvSpPr/>
          <p:nvPr/>
        </p:nvSpPr>
        <p:spPr>
          <a:xfrm>
            <a:off x="4038600" y="4419600"/>
            <a:ext cx="4572000" cy="523220"/>
          </a:xfrm>
          <a:prstGeom prst="rect">
            <a:avLst/>
          </a:prstGeom>
        </p:spPr>
        <p:txBody>
          <a:bodyPr>
            <a:spAutoFit/>
          </a:bodyPr>
          <a:lstStyle/>
          <a:p>
            <a:pPr algn="r"/>
            <a:r>
              <a:rPr lang="en-US" sz="1400" dirty="0" smtClean="0">
                <a:solidFill>
                  <a:schemeClr val="bg1"/>
                </a:solidFill>
                <a:latin typeface="Century Gothic" pitchFamily="34" charset="0"/>
              </a:rPr>
              <a:t>Troy Roush, Indiana farmer and VP of the American Corn Grower’s Association</a:t>
            </a:r>
          </a:p>
        </p:txBody>
      </p:sp>
      <p:pic>
        <p:nvPicPr>
          <p:cNvPr id="10" name="Picture 9" descr="PlanAhead.jpg"/>
          <p:cNvPicPr>
            <a:picLocks noChangeAspect="1"/>
          </p:cNvPicPr>
          <p:nvPr/>
        </p:nvPicPr>
        <p:blipFill>
          <a:blip r:embed="rId3" cstate="print"/>
          <a:stretch>
            <a:fillRect/>
          </a:stretch>
        </p:blipFill>
        <p:spPr>
          <a:xfrm>
            <a:off x="0" y="1524000"/>
            <a:ext cx="3276600" cy="3829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114301"/>
            <a:ext cx="3048000" cy="838200"/>
          </a:xfrm>
          <a:prstGeom prst="rect">
            <a:avLst/>
          </a:prstGeom>
          <a:noFill/>
        </p:spPr>
        <p:txBody>
          <a:bodyPr wrap="square" rtlCol="0" anchor="ctr">
            <a:normAutofit/>
          </a:bodyPr>
          <a:lstStyle/>
          <a:p>
            <a:pPr>
              <a:lnSpc>
                <a:spcPct val="80000"/>
              </a:lnSpc>
            </a:pPr>
            <a:endParaRPr lang="en-US" sz="5400" dirty="0">
              <a:latin typeface="Century Gothic" pitchFamily="34" charset="0"/>
            </a:endParaRPr>
          </a:p>
        </p:txBody>
      </p:sp>
      <p:sp>
        <p:nvSpPr>
          <p:cNvPr id="7" name="Content Placeholder 6"/>
          <p:cNvSpPr>
            <a:spLocks noGrp="1"/>
          </p:cNvSpPr>
          <p:nvPr>
            <p:ph idx="1"/>
          </p:nvPr>
        </p:nvSpPr>
        <p:spPr>
          <a:xfrm>
            <a:off x="3694289" y="1295400"/>
            <a:ext cx="5334000" cy="3733800"/>
          </a:xfrm>
        </p:spPr>
        <p:txBody>
          <a:bodyPr>
            <a:normAutofit fontScale="77500" lnSpcReduction="20000"/>
          </a:bodyPr>
          <a:lstStyle/>
          <a:p>
            <a:pPr marL="0" indent="0">
              <a:buNone/>
            </a:pPr>
            <a:r>
              <a:rPr lang="en-US" sz="2900" dirty="0" smtClean="0">
                <a:latin typeface="Century Gothic" pitchFamily="34" charset="0"/>
              </a:rPr>
              <a:t>“…the problems associated with GE [genetically engineered] HT [herbicide-tolerant] crops and HR [herbicide-resistant] weeds seem to be largely without resolution attributable, in part, to the general unwillingness of growers to recognize the implications of their management tactics, the unrealistic marketing by the herbicide and seed industries, and the erroneous belief that new technologies and tactics will be available in the short-term future.”</a:t>
            </a:r>
          </a:p>
          <a:p>
            <a:pPr marL="0" indent="0"/>
            <a:endParaRPr lang="en-US" sz="2000" dirty="0">
              <a:latin typeface="Century Gothic" pitchFamily="34" charset="0"/>
            </a:endParaRPr>
          </a:p>
        </p:txBody>
      </p:sp>
      <p:sp>
        <p:nvSpPr>
          <p:cNvPr id="6" name="Rectangle 5"/>
          <p:cNvSpPr/>
          <p:nvPr/>
        </p:nvSpPr>
        <p:spPr>
          <a:xfrm>
            <a:off x="4428067" y="5791200"/>
            <a:ext cx="4572000" cy="830997"/>
          </a:xfrm>
          <a:prstGeom prst="rect">
            <a:avLst/>
          </a:prstGeom>
        </p:spPr>
        <p:txBody>
          <a:bodyPr>
            <a:spAutoFit/>
          </a:bodyPr>
          <a:lstStyle/>
          <a:p>
            <a:r>
              <a:rPr lang="en-US" sz="1200" dirty="0" smtClean="0">
                <a:solidFill>
                  <a:schemeClr val="bg1"/>
                </a:solidFill>
                <a:latin typeface="Century Gothic" pitchFamily="34" charset="0"/>
              </a:rPr>
              <a:t>Michael D.K. Owen, 2011. “Weed resistance development and management in herbicide-tolerant crops: experiences from the USA,” </a:t>
            </a:r>
            <a:r>
              <a:rPr lang="en-US" sz="1200" i="1" dirty="0" smtClean="0">
                <a:solidFill>
                  <a:schemeClr val="bg1"/>
                </a:solidFill>
                <a:latin typeface="Century Gothic" pitchFamily="34" charset="0"/>
              </a:rPr>
              <a:t>J. Consumer Protection and Food Safety</a:t>
            </a:r>
            <a:r>
              <a:rPr lang="en-US" sz="1200" dirty="0" smtClean="0">
                <a:solidFill>
                  <a:schemeClr val="bg1"/>
                </a:solidFill>
                <a:latin typeface="Century Gothic" pitchFamily="34" charset="0"/>
              </a:rPr>
              <a:t>, Supplement 1, pages 85-89, </a:t>
            </a:r>
            <a:r>
              <a:rPr lang="en-US" sz="1200" dirty="0" err="1" smtClean="0">
                <a:solidFill>
                  <a:schemeClr val="bg1"/>
                </a:solidFill>
                <a:latin typeface="Century Gothic" pitchFamily="34" charset="0"/>
              </a:rPr>
              <a:t>doi</a:t>
            </a:r>
            <a:r>
              <a:rPr lang="en-US" sz="1200" dirty="0" smtClean="0">
                <a:solidFill>
                  <a:schemeClr val="bg1"/>
                </a:solidFill>
                <a:latin typeface="Century Gothic" pitchFamily="34" charset="0"/>
              </a:rPr>
              <a:t> 10.1007/s00003-011-0679-2</a:t>
            </a:r>
            <a:endParaRPr lang="en-US" sz="1200" dirty="0">
              <a:solidFill>
                <a:schemeClr val="bg1"/>
              </a:solidFill>
              <a:latin typeface="Century Gothic" pitchFamily="34" charset="0"/>
            </a:endParaRPr>
          </a:p>
        </p:txBody>
      </p:sp>
      <p:pic>
        <p:nvPicPr>
          <p:cNvPr id="11" name="Picture 10" descr="PlanAhead.jpg"/>
          <p:cNvPicPr>
            <a:picLocks noChangeAspect="1"/>
          </p:cNvPicPr>
          <p:nvPr/>
        </p:nvPicPr>
        <p:blipFill>
          <a:blip r:embed="rId3" cstate="print"/>
          <a:stretch>
            <a:fillRect/>
          </a:stretch>
        </p:blipFill>
        <p:spPr>
          <a:xfrm>
            <a:off x="0" y="1524000"/>
            <a:ext cx="3276600" cy="3829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72543" y="447674"/>
            <a:ext cx="5671457" cy="2143126"/>
          </a:xfrm>
          <a:prstGeom prst="rect">
            <a:avLst/>
          </a:prstGeom>
          <a:solidFill>
            <a:schemeClr val="tx1">
              <a:lumMod val="95000"/>
              <a:lumOff val="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b="1" i="1" dirty="0" smtClean="0">
                <a:latin typeface="Century Gothic" pitchFamily="34" charset="0"/>
              </a:rPr>
              <a:t>Industry’s near</a:t>
            </a:r>
            <a:r>
              <a:rPr lang="en-US" sz="2700" b="1" i="1" dirty="0" smtClean="0">
                <a:latin typeface="Century Gothic" pitchFamily="34" charset="0"/>
              </a:rPr>
              <a:t>-total success in blocking independent research </a:t>
            </a:r>
            <a:r>
              <a:rPr lang="en-US" sz="2700" b="1" i="1" dirty="0" smtClean="0">
                <a:latin typeface="Century Gothic" pitchFamily="34" charset="0"/>
              </a:rPr>
              <a:t>on </a:t>
            </a:r>
            <a:r>
              <a:rPr lang="en-US" sz="2700" b="1" i="1" dirty="0" smtClean="0">
                <a:latin typeface="Century Gothic" pitchFamily="34" charset="0"/>
              </a:rPr>
              <a:t>GE, pest-management related </a:t>
            </a:r>
            <a:r>
              <a:rPr lang="en-US" sz="2700" b="1" i="1" dirty="0" smtClean="0">
                <a:latin typeface="Century Gothic" pitchFamily="34" charset="0"/>
              </a:rPr>
              <a:t>traits and systems</a:t>
            </a:r>
            <a:endParaRPr lang="en-US" sz="2700" dirty="0">
              <a:latin typeface="Century Gothic" pitchFamily="34" charset="0"/>
            </a:endParaRPr>
          </a:p>
        </p:txBody>
      </p:sp>
      <p:sp>
        <p:nvSpPr>
          <p:cNvPr id="9" name="TextBox 8"/>
          <p:cNvSpPr txBox="1"/>
          <p:nvPr/>
        </p:nvSpPr>
        <p:spPr>
          <a:xfrm>
            <a:off x="228600" y="114301"/>
            <a:ext cx="3048000" cy="838200"/>
          </a:xfrm>
          <a:prstGeom prst="rect">
            <a:avLst/>
          </a:prstGeom>
          <a:noFill/>
        </p:spPr>
        <p:txBody>
          <a:bodyPr wrap="square" rtlCol="0" anchor="ctr">
            <a:normAutofit/>
          </a:bodyPr>
          <a:lstStyle/>
          <a:p>
            <a:pPr>
              <a:lnSpc>
                <a:spcPct val="80000"/>
              </a:lnSpc>
            </a:pPr>
            <a:endParaRPr lang="en-US" sz="5400" dirty="0">
              <a:latin typeface="Century Gothic" pitchFamily="34" charset="0"/>
            </a:endParaRPr>
          </a:p>
        </p:txBody>
      </p:sp>
      <p:sp>
        <p:nvSpPr>
          <p:cNvPr id="7" name="Content Placeholder 6"/>
          <p:cNvSpPr>
            <a:spLocks noGrp="1"/>
          </p:cNvSpPr>
          <p:nvPr>
            <p:ph idx="1"/>
          </p:nvPr>
        </p:nvSpPr>
        <p:spPr>
          <a:xfrm>
            <a:off x="3657600" y="2971800"/>
            <a:ext cx="5334000" cy="3429000"/>
          </a:xfrm>
        </p:spPr>
        <p:txBody>
          <a:bodyPr>
            <a:normAutofit fontScale="92500" lnSpcReduction="10000"/>
          </a:bodyPr>
          <a:lstStyle/>
          <a:p>
            <a:pPr marL="0" indent="0">
              <a:buNone/>
            </a:pPr>
            <a:r>
              <a:rPr lang="en-US" sz="2200" dirty="0" smtClean="0">
                <a:latin typeface="Century Gothic" pitchFamily="34" charset="0"/>
              </a:rPr>
              <a:t>GE seed “technology agreements” must be signed when purchasing seed, and all provisions are binding.  Most agreements contain language to the effect that –</a:t>
            </a:r>
          </a:p>
          <a:p>
            <a:pPr marL="0" indent="0">
              <a:buNone/>
            </a:pPr>
            <a:r>
              <a:rPr lang="en-US" sz="2200" dirty="0" smtClean="0">
                <a:latin typeface="Century Gothic" pitchFamily="34" charset="0"/>
              </a:rPr>
              <a:t> </a:t>
            </a:r>
          </a:p>
          <a:p>
            <a:pPr marL="400050" lvl="1" indent="0">
              <a:buNone/>
            </a:pPr>
            <a:r>
              <a:rPr lang="en-US" sz="2200" dirty="0" smtClean="0">
                <a:latin typeface="Century Gothic" pitchFamily="34" charset="0"/>
              </a:rPr>
              <a:t>“This seed is for commercial use by farmers growing crops, and may not be used for any research purpose.  Use in any trial or study comparing performance to other corn/soybean/cotton varieties is prohibited.”</a:t>
            </a:r>
          </a:p>
          <a:p>
            <a:pPr marL="0" indent="0"/>
            <a:endParaRPr lang="en-US" sz="2000" dirty="0">
              <a:latin typeface="Century Gothic" pitchFamily="34" charset="0"/>
            </a:endParaRPr>
          </a:p>
        </p:txBody>
      </p:sp>
      <p:pic>
        <p:nvPicPr>
          <p:cNvPr id="231428" name="Picture 4" descr="Lock and chain in confidentiality agreement background Stock Photo - 8775619"/>
          <p:cNvPicPr>
            <a:picLocks noChangeAspect="1" noChangeArrowheads="1"/>
          </p:cNvPicPr>
          <p:nvPr/>
        </p:nvPicPr>
        <p:blipFill>
          <a:blip r:embed="rId3" cstate="print"/>
          <a:srcRect/>
          <a:stretch>
            <a:fillRect/>
          </a:stretch>
        </p:blipFill>
        <p:spPr bwMode="auto">
          <a:xfrm>
            <a:off x="0" y="1827371"/>
            <a:ext cx="3429000" cy="228885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72543" y="447674"/>
            <a:ext cx="5671457" cy="2143126"/>
          </a:xfrm>
          <a:prstGeom prst="rect">
            <a:avLst/>
          </a:prstGeom>
          <a:solidFill>
            <a:schemeClr val="tx1">
              <a:lumMod val="95000"/>
              <a:lumOff val="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b="1" i="1" dirty="0" smtClean="0">
                <a:latin typeface="Century Gothic" pitchFamily="34" charset="0"/>
              </a:rPr>
              <a:t>The loss of an independent seed industry dedicated to </a:t>
            </a:r>
            <a:r>
              <a:rPr lang="en-US" sz="2700" b="1" i="1" dirty="0" smtClean="0">
                <a:latin typeface="Century Gothic" pitchFamily="34" charset="0"/>
              </a:rPr>
              <a:t>solving </a:t>
            </a:r>
            <a:r>
              <a:rPr lang="en-US" sz="2700" b="1" i="1" dirty="0" smtClean="0">
                <a:latin typeface="Century Gothic" pitchFamily="34" charset="0"/>
              </a:rPr>
              <a:t>production problems through varietal development</a:t>
            </a:r>
            <a:endParaRPr lang="en-US" sz="2700" dirty="0">
              <a:latin typeface="Century Gothic" pitchFamily="34" charset="0"/>
            </a:endParaRPr>
          </a:p>
        </p:txBody>
      </p:sp>
      <p:sp>
        <p:nvSpPr>
          <p:cNvPr id="9" name="TextBox 8"/>
          <p:cNvSpPr txBox="1"/>
          <p:nvPr/>
        </p:nvSpPr>
        <p:spPr>
          <a:xfrm>
            <a:off x="228600" y="114301"/>
            <a:ext cx="3048000" cy="838200"/>
          </a:xfrm>
          <a:prstGeom prst="rect">
            <a:avLst/>
          </a:prstGeom>
          <a:noFill/>
        </p:spPr>
        <p:txBody>
          <a:bodyPr wrap="square" rtlCol="0" anchor="ctr">
            <a:normAutofit/>
          </a:bodyPr>
          <a:lstStyle/>
          <a:p>
            <a:pPr>
              <a:lnSpc>
                <a:spcPct val="80000"/>
              </a:lnSpc>
            </a:pPr>
            <a:endParaRPr lang="en-US" sz="5400" dirty="0">
              <a:latin typeface="Century Gothic" pitchFamily="34" charset="0"/>
            </a:endParaRPr>
          </a:p>
        </p:txBody>
      </p:sp>
      <p:sp>
        <p:nvSpPr>
          <p:cNvPr id="7" name="Content Placeholder 6"/>
          <p:cNvSpPr>
            <a:spLocks noGrp="1"/>
          </p:cNvSpPr>
          <p:nvPr>
            <p:ph idx="1"/>
          </p:nvPr>
        </p:nvSpPr>
        <p:spPr>
          <a:xfrm>
            <a:off x="3657600" y="2971800"/>
            <a:ext cx="5334000" cy="3429000"/>
          </a:xfrm>
        </p:spPr>
        <p:txBody>
          <a:bodyPr>
            <a:normAutofit fontScale="85000" lnSpcReduction="20000"/>
          </a:bodyPr>
          <a:lstStyle/>
          <a:p>
            <a:pPr marL="0" indent="0">
              <a:buNone/>
            </a:pPr>
            <a:r>
              <a:rPr lang="en-US" sz="2200" dirty="0" smtClean="0">
                <a:latin typeface="Century Gothic" pitchFamily="34" charset="0"/>
              </a:rPr>
              <a:t>From the 1950s </a:t>
            </a:r>
            <a:r>
              <a:rPr lang="en-US" sz="2200" dirty="0" smtClean="0">
                <a:latin typeface="Century Gothic" pitchFamily="34" charset="0"/>
              </a:rPr>
              <a:t>– </a:t>
            </a:r>
            <a:r>
              <a:rPr lang="en-US" sz="2200" dirty="0" smtClean="0">
                <a:latin typeface="Century Gothic" pitchFamily="34" charset="0"/>
              </a:rPr>
              <a:t>1990s, the </a:t>
            </a:r>
            <a:r>
              <a:rPr lang="en-US" sz="2200" dirty="0" smtClean="0">
                <a:latin typeface="Century Gothic" pitchFamily="34" charset="0"/>
              </a:rPr>
              <a:t>major goal of </a:t>
            </a:r>
            <a:r>
              <a:rPr lang="en-US" sz="2200" dirty="0" smtClean="0">
                <a:latin typeface="Century Gothic" pitchFamily="34" charset="0"/>
              </a:rPr>
              <a:t>plant breeding research </a:t>
            </a:r>
            <a:r>
              <a:rPr lang="en-US" sz="2200" dirty="0" smtClean="0">
                <a:latin typeface="Century Gothic" pitchFamily="34" charset="0"/>
              </a:rPr>
              <a:t>was solving problems confronting </a:t>
            </a:r>
            <a:r>
              <a:rPr lang="en-US" sz="2200" dirty="0" smtClean="0">
                <a:latin typeface="Century Gothic" pitchFamily="34" charset="0"/>
              </a:rPr>
              <a:t>farmers, </a:t>
            </a:r>
            <a:r>
              <a:rPr lang="en-US" sz="2200" dirty="0" smtClean="0">
                <a:latin typeface="Century Gothic" pitchFamily="34" charset="0"/>
              </a:rPr>
              <a:t>while increasing yield and crop </a:t>
            </a:r>
            <a:r>
              <a:rPr lang="en-US" sz="2200" dirty="0" smtClean="0">
                <a:latin typeface="Century Gothic" pitchFamily="34" charset="0"/>
              </a:rPr>
              <a:t>quality</a:t>
            </a:r>
            <a:endParaRPr lang="en-US" sz="2200" dirty="0" smtClean="0">
              <a:latin typeface="Century Gothic" pitchFamily="34" charset="0"/>
            </a:endParaRPr>
          </a:p>
          <a:p>
            <a:pPr marL="0" indent="0">
              <a:buNone/>
            </a:pPr>
            <a:endParaRPr lang="en-US" sz="2200" dirty="0" smtClean="0">
              <a:latin typeface="Century Gothic" pitchFamily="34" charset="0"/>
            </a:endParaRPr>
          </a:p>
          <a:p>
            <a:pPr marL="0" indent="0">
              <a:buNone/>
            </a:pPr>
            <a:r>
              <a:rPr lang="en-US" sz="2200" dirty="0" smtClean="0">
                <a:latin typeface="Century Gothic" pitchFamily="34" charset="0"/>
              </a:rPr>
              <a:t>Beginning in </a:t>
            </a:r>
            <a:r>
              <a:rPr lang="en-US" sz="2200" dirty="0" smtClean="0">
                <a:latin typeface="Century Gothic" pitchFamily="34" charset="0"/>
              </a:rPr>
              <a:t>late 1990s, the</a:t>
            </a:r>
            <a:r>
              <a:rPr lang="en-US" sz="2200" dirty="0" smtClean="0">
                <a:latin typeface="Century Gothic" pitchFamily="34" charset="0"/>
              </a:rPr>
              <a:t> </a:t>
            </a:r>
            <a:r>
              <a:rPr lang="en-US" sz="2200" dirty="0" smtClean="0">
                <a:latin typeface="Century Gothic" pitchFamily="34" charset="0"/>
              </a:rPr>
              <a:t>focus </a:t>
            </a:r>
            <a:r>
              <a:rPr lang="en-US" sz="2200" dirty="0" smtClean="0">
                <a:latin typeface="Century Gothic" pitchFamily="34" charset="0"/>
              </a:rPr>
              <a:t>has been on commercializing patentable </a:t>
            </a:r>
            <a:r>
              <a:rPr lang="en-US" sz="2200" dirty="0" smtClean="0">
                <a:latin typeface="Century Gothic" pitchFamily="34" charset="0"/>
              </a:rPr>
              <a:t>pest-management-related </a:t>
            </a:r>
            <a:r>
              <a:rPr lang="en-US" sz="2200" dirty="0" smtClean="0">
                <a:latin typeface="Century Gothic" pitchFamily="34" charset="0"/>
              </a:rPr>
              <a:t>traits</a:t>
            </a:r>
            <a:endParaRPr lang="en-US" sz="2200" dirty="0" smtClean="0">
              <a:latin typeface="Century Gothic" pitchFamily="34" charset="0"/>
            </a:endParaRPr>
          </a:p>
          <a:p>
            <a:pPr marL="0" indent="0">
              <a:buNone/>
            </a:pPr>
            <a:endParaRPr lang="en-US" sz="2200" dirty="0" smtClean="0">
              <a:latin typeface="Century Gothic" pitchFamily="34" charset="0"/>
            </a:endParaRPr>
          </a:p>
          <a:p>
            <a:pPr marL="0" indent="0">
              <a:buNone/>
            </a:pPr>
            <a:r>
              <a:rPr lang="en-US" sz="2200" dirty="0" smtClean="0">
                <a:latin typeface="Century Gothic" pitchFamily="34" charset="0"/>
              </a:rPr>
              <a:t>Most </a:t>
            </a:r>
            <a:r>
              <a:rPr lang="en-US" sz="2200" dirty="0" smtClean="0">
                <a:latin typeface="Century Gothic" pitchFamily="34" charset="0"/>
              </a:rPr>
              <a:t>universities </a:t>
            </a:r>
            <a:r>
              <a:rPr lang="en-US" sz="2200" dirty="0" smtClean="0">
                <a:latin typeface="Century Gothic" pitchFamily="34" charset="0"/>
              </a:rPr>
              <a:t>have essentially ended plant breeding work, except 1-3 crops per state, and only in a handful of </a:t>
            </a:r>
            <a:r>
              <a:rPr lang="en-US" sz="2200" dirty="0" smtClean="0">
                <a:latin typeface="Century Gothic" pitchFamily="34" charset="0"/>
              </a:rPr>
              <a:t>states</a:t>
            </a:r>
            <a:endParaRPr lang="en-US" sz="2000" dirty="0">
              <a:latin typeface="Century Gothic" pitchFamily="34" charset="0"/>
            </a:endParaRPr>
          </a:p>
        </p:txBody>
      </p:sp>
      <p:pic>
        <p:nvPicPr>
          <p:cNvPr id="235522" name="Picture 2" descr="observation of a green leaf with a microscope  Stock Photo - 10628017"/>
          <p:cNvPicPr>
            <a:picLocks noChangeAspect="1" noChangeArrowheads="1"/>
          </p:cNvPicPr>
          <p:nvPr/>
        </p:nvPicPr>
        <p:blipFill>
          <a:blip r:embed="rId3" cstate="print"/>
          <a:srcRect/>
          <a:stretch>
            <a:fillRect/>
          </a:stretch>
        </p:blipFill>
        <p:spPr bwMode="auto">
          <a:xfrm>
            <a:off x="533400" y="952501"/>
            <a:ext cx="2533650" cy="3810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72543" y="447674"/>
            <a:ext cx="5671457" cy="2447926"/>
          </a:xfrm>
          <a:prstGeom prst="rect">
            <a:avLst/>
          </a:prstGeom>
          <a:solidFill>
            <a:schemeClr val="tx1">
              <a:lumMod val="95000"/>
              <a:lumOff val="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i="1" dirty="0" smtClean="0">
                <a:latin typeface="Century Gothic" pitchFamily="34" charset="0"/>
              </a:rPr>
              <a:t>Growing evidence of heightened vulnerability of corn and soybeans to a range of plant pathogens, insect, weed, </a:t>
            </a:r>
            <a:r>
              <a:rPr lang="en-US" sz="2600" b="1" i="1" dirty="0" smtClean="0">
                <a:latin typeface="Century Gothic" pitchFamily="34" charset="0"/>
              </a:rPr>
              <a:t>and plant nutrition problems</a:t>
            </a:r>
            <a:endParaRPr lang="en-US" sz="2600" dirty="0">
              <a:latin typeface="Century Gothic" pitchFamily="34" charset="0"/>
            </a:endParaRPr>
          </a:p>
        </p:txBody>
      </p:sp>
      <p:sp>
        <p:nvSpPr>
          <p:cNvPr id="9" name="TextBox 8"/>
          <p:cNvSpPr txBox="1"/>
          <p:nvPr/>
        </p:nvSpPr>
        <p:spPr>
          <a:xfrm>
            <a:off x="228600" y="114301"/>
            <a:ext cx="3048000" cy="838200"/>
          </a:xfrm>
          <a:prstGeom prst="rect">
            <a:avLst/>
          </a:prstGeom>
          <a:noFill/>
        </p:spPr>
        <p:txBody>
          <a:bodyPr wrap="square" rtlCol="0" anchor="ctr">
            <a:normAutofit/>
          </a:bodyPr>
          <a:lstStyle/>
          <a:p>
            <a:pPr>
              <a:lnSpc>
                <a:spcPct val="80000"/>
              </a:lnSpc>
            </a:pPr>
            <a:endParaRPr lang="en-US" sz="5400" dirty="0">
              <a:latin typeface="Century Gothic" pitchFamily="34" charset="0"/>
            </a:endParaRPr>
          </a:p>
        </p:txBody>
      </p:sp>
      <p:sp>
        <p:nvSpPr>
          <p:cNvPr id="7" name="Content Placeholder 6"/>
          <p:cNvSpPr>
            <a:spLocks noGrp="1"/>
          </p:cNvSpPr>
          <p:nvPr>
            <p:ph idx="1"/>
          </p:nvPr>
        </p:nvSpPr>
        <p:spPr>
          <a:xfrm>
            <a:off x="3657600" y="3352800"/>
            <a:ext cx="5334000" cy="3047999"/>
          </a:xfrm>
        </p:spPr>
        <p:txBody>
          <a:bodyPr>
            <a:normAutofit fontScale="92500" lnSpcReduction="20000"/>
          </a:bodyPr>
          <a:lstStyle/>
          <a:p>
            <a:pPr marL="0" indent="0">
              <a:buNone/>
            </a:pPr>
            <a:r>
              <a:rPr lang="en-US" sz="2200" dirty="0" smtClean="0">
                <a:latin typeface="Century Gothic" pitchFamily="34" charset="0"/>
              </a:rPr>
              <a:t>Declining plant health triggered by </a:t>
            </a:r>
            <a:r>
              <a:rPr lang="en-US" sz="2200" dirty="0">
                <a:latin typeface="Century Gothic" pitchFamily="34" charset="0"/>
              </a:rPr>
              <a:t>changes in genetics, planting densities, and crop management during the GE crop </a:t>
            </a:r>
            <a:r>
              <a:rPr lang="en-US" sz="2200" dirty="0" smtClean="0">
                <a:latin typeface="Century Gothic" pitchFamily="34" charset="0"/>
              </a:rPr>
              <a:t>era</a:t>
            </a:r>
          </a:p>
          <a:p>
            <a:pPr marL="0" indent="0">
              <a:buNone/>
            </a:pPr>
            <a:endParaRPr lang="en-US" sz="2200" dirty="0">
              <a:latin typeface="Century Gothic" pitchFamily="34" charset="0"/>
            </a:endParaRPr>
          </a:p>
          <a:p>
            <a:pPr marL="0" indent="0">
              <a:buNone/>
            </a:pPr>
            <a:r>
              <a:rPr lang="en-US" sz="2200" dirty="0">
                <a:latin typeface="Century Gothic" pitchFamily="34" charset="0"/>
              </a:rPr>
              <a:t>2010 – 11% corn was treated </a:t>
            </a:r>
            <a:r>
              <a:rPr lang="en-US" sz="2200" dirty="0" smtClean="0">
                <a:latin typeface="Century Gothic" pitchFamily="34" charset="0"/>
              </a:rPr>
              <a:t>with fungicide (NASS-USDA data)</a:t>
            </a:r>
          </a:p>
          <a:p>
            <a:pPr marL="0" indent="0">
              <a:buNone/>
            </a:pPr>
            <a:endParaRPr lang="en-US" sz="2200" dirty="0" smtClean="0">
              <a:latin typeface="Century Gothic" pitchFamily="34" charset="0"/>
            </a:endParaRPr>
          </a:p>
          <a:p>
            <a:pPr marL="0" indent="0">
              <a:buNone/>
            </a:pPr>
            <a:r>
              <a:rPr lang="en-US" sz="2200" dirty="0" smtClean="0">
                <a:latin typeface="Century Gothic" pitchFamily="34" charset="0"/>
              </a:rPr>
              <a:t>Less </a:t>
            </a:r>
            <a:r>
              <a:rPr lang="en-US" sz="2200" dirty="0" smtClean="0">
                <a:latin typeface="Century Gothic" pitchFamily="34" charset="0"/>
              </a:rPr>
              <a:t>than 1% of corn acres were treated with </a:t>
            </a:r>
            <a:r>
              <a:rPr lang="en-US" sz="2200" dirty="0" smtClean="0">
                <a:latin typeface="Century Gothic" pitchFamily="34" charset="0"/>
              </a:rPr>
              <a:t>fungicides in a</a:t>
            </a:r>
            <a:r>
              <a:rPr lang="en-US" sz="2000" dirty="0" smtClean="0">
                <a:latin typeface="Century Gothic" pitchFamily="34" charset="0"/>
              </a:rPr>
              <a:t>ll previous NASS surveys</a:t>
            </a:r>
            <a:endParaRPr lang="en-US" sz="2000" dirty="0">
              <a:latin typeface="Century Gothic" pitchFamily="34" charset="0"/>
            </a:endParaRPr>
          </a:p>
        </p:txBody>
      </p:sp>
      <p:pic>
        <p:nvPicPr>
          <p:cNvPr id="237570" name="Picture 2" descr="http://www.ces.ncsu.edu/depts/pp/notes/Soybean/soy008/Image004S.png"/>
          <p:cNvPicPr>
            <a:picLocks noChangeAspect="1" noChangeArrowheads="1"/>
          </p:cNvPicPr>
          <p:nvPr/>
        </p:nvPicPr>
        <p:blipFill>
          <a:blip r:embed="rId3" cstate="print"/>
          <a:srcRect b="5192"/>
          <a:stretch>
            <a:fillRect/>
          </a:stretch>
        </p:blipFill>
        <p:spPr bwMode="auto">
          <a:xfrm>
            <a:off x="228600" y="952501"/>
            <a:ext cx="2809875" cy="40005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72543" y="447674"/>
            <a:ext cx="5671457" cy="1457326"/>
          </a:xfrm>
          <a:prstGeom prst="rect">
            <a:avLst/>
          </a:prstGeom>
          <a:solidFill>
            <a:schemeClr val="tx1">
              <a:lumMod val="95000"/>
              <a:lumOff val="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i="1" dirty="0" smtClean="0">
                <a:latin typeface="Century Gothic" pitchFamily="34" charset="0"/>
              </a:rPr>
              <a:t>Unprecedented </a:t>
            </a:r>
            <a:r>
              <a:rPr lang="en-US" sz="2600" b="1" i="1" dirty="0" smtClean="0">
                <a:latin typeface="Century Gothic" pitchFamily="34" charset="0"/>
              </a:rPr>
              <a:t>escalation in the </a:t>
            </a:r>
            <a:r>
              <a:rPr lang="en-US" sz="2600" b="1" i="1" dirty="0" smtClean="0">
                <a:latin typeface="Century Gothic" pitchFamily="34" charset="0"/>
              </a:rPr>
              <a:t>breadth and toxicity of </a:t>
            </a:r>
            <a:r>
              <a:rPr lang="en-US" sz="2600" b="1" i="1" dirty="0" smtClean="0">
                <a:latin typeface="Century Gothic" pitchFamily="34" charset="0"/>
              </a:rPr>
              <a:t>seed </a:t>
            </a:r>
            <a:r>
              <a:rPr lang="en-US" sz="2600" b="1" i="1" dirty="0" smtClean="0">
                <a:latin typeface="Century Gothic" pitchFamily="34" charset="0"/>
              </a:rPr>
              <a:t>treatments</a:t>
            </a:r>
            <a:endParaRPr lang="en-US" sz="2600" dirty="0">
              <a:latin typeface="Century Gothic" pitchFamily="34" charset="0"/>
            </a:endParaRPr>
          </a:p>
        </p:txBody>
      </p:sp>
      <p:sp>
        <p:nvSpPr>
          <p:cNvPr id="9" name="TextBox 8"/>
          <p:cNvSpPr txBox="1"/>
          <p:nvPr/>
        </p:nvSpPr>
        <p:spPr>
          <a:xfrm>
            <a:off x="228600" y="114301"/>
            <a:ext cx="3048000" cy="838200"/>
          </a:xfrm>
          <a:prstGeom prst="rect">
            <a:avLst/>
          </a:prstGeom>
          <a:noFill/>
        </p:spPr>
        <p:txBody>
          <a:bodyPr wrap="square" rtlCol="0" anchor="ctr">
            <a:normAutofit/>
          </a:bodyPr>
          <a:lstStyle/>
          <a:p>
            <a:pPr>
              <a:lnSpc>
                <a:spcPct val="80000"/>
              </a:lnSpc>
            </a:pPr>
            <a:endParaRPr lang="en-US" sz="5400" dirty="0">
              <a:latin typeface="Century Gothic" pitchFamily="34" charset="0"/>
            </a:endParaRPr>
          </a:p>
        </p:txBody>
      </p:sp>
      <p:sp>
        <p:nvSpPr>
          <p:cNvPr id="7" name="Content Placeholder 6"/>
          <p:cNvSpPr>
            <a:spLocks noGrp="1"/>
          </p:cNvSpPr>
          <p:nvPr>
            <p:ph idx="1"/>
          </p:nvPr>
        </p:nvSpPr>
        <p:spPr>
          <a:xfrm>
            <a:off x="3694289" y="4190639"/>
            <a:ext cx="5334000" cy="1638299"/>
          </a:xfrm>
        </p:spPr>
        <p:txBody>
          <a:bodyPr>
            <a:noAutofit/>
          </a:bodyPr>
          <a:lstStyle/>
          <a:p>
            <a:pPr marL="0" indent="0">
              <a:buNone/>
            </a:pPr>
            <a:r>
              <a:rPr lang="en-US" sz="1600" dirty="0" smtClean="0">
                <a:latin typeface="Century Gothic" pitchFamily="34" charset="0"/>
              </a:rPr>
              <a:t>Virtually 100% </a:t>
            </a:r>
            <a:r>
              <a:rPr lang="en-US" sz="1600" dirty="0" smtClean="0">
                <a:latin typeface="Century Gothic" pitchFamily="34" charset="0"/>
              </a:rPr>
              <a:t>of conventional </a:t>
            </a:r>
            <a:r>
              <a:rPr lang="en-US" sz="1600" dirty="0" smtClean="0">
                <a:latin typeface="Century Gothic" pitchFamily="34" charset="0"/>
              </a:rPr>
              <a:t>corn </a:t>
            </a:r>
            <a:r>
              <a:rPr lang="en-US" sz="1600" dirty="0" smtClean="0">
                <a:latin typeface="Century Gothic" pitchFamily="34" charset="0"/>
              </a:rPr>
              <a:t>seed treated  with </a:t>
            </a:r>
            <a:r>
              <a:rPr lang="en-US" sz="1600" dirty="0" smtClean="0">
                <a:latin typeface="Century Gothic" pitchFamily="34" charset="0"/>
              </a:rPr>
              <a:t>a systemic </a:t>
            </a:r>
            <a:r>
              <a:rPr lang="en-US" sz="1600" dirty="0" err="1" smtClean="0">
                <a:latin typeface="Century Gothic" pitchFamily="34" charset="0"/>
              </a:rPr>
              <a:t>nicotinyl</a:t>
            </a:r>
            <a:r>
              <a:rPr lang="en-US" sz="1600" dirty="0" smtClean="0">
                <a:latin typeface="Century Gothic" pitchFamily="34" charset="0"/>
              </a:rPr>
              <a:t> insecticide, </a:t>
            </a:r>
            <a:r>
              <a:rPr lang="en-US" sz="1600" dirty="0" smtClean="0">
                <a:latin typeface="Century Gothic" pitchFamily="34" charset="0"/>
              </a:rPr>
              <a:t>plus one to three fungicides</a:t>
            </a:r>
          </a:p>
          <a:p>
            <a:pPr lvl="1">
              <a:buFont typeface="Arial"/>
              <a:buChar char="•"/>
            </a:pPr>
            <a:r>
              <a:rPr lang="en-US" sz="1600" dirty="0" smtClean="0">
                <a:latin typeface="Century Gothic" pitchFamily="34" charset="0"/>
              </a:rPr>
              <a:t>Nicotinyl seed treatments are </a:t>
            </a:r>
            <a:r>
              <a:rPr lang="en-US" sz="1600" dirty="0" smtClean="0">
                <a:latin typeface="Century Gothic" pitchFamily="34" charset="0"/>
              </a:rPr>
              <a:t>likely important missing </a:t>
            </a:r>
            <a:r>
              <a:rPr lang="en-US" sz="1600" dirty="0" smtClean="0">
                <a:latin typeface="Century Gothic" pitchFamily="34" charset="0"/>
              </a:rPr>
              <a:t>piece of the honeybee Colony Collapse Disorder (CCD) </a:t>
            </a:r>
            <a:r>
              <a:rPr lang="en-US" sz="1600" dirty="0" smtClean="0">
                <a:latin typeface="Century Gothic" pitchFamily="34" charset="0"/>
              </a:rPr>
              <a:t>puzzle</a:t>
            </a:r>
            <a:endParaRPr lang="en-US" sz="1600" dirty="0">
              <a:latin typeface="Century Gothic" pitchFamily="34" charset="0"/>
            </a:endParaRPr>
          </a:p>
        </p:txBody>
      </p:sp>
      <p:pic>
        <p:nvPicPr>
          <p:cNvPr id="10" name="Picture 9" descr="beehives.jpg"/>
          <p:cNvPicPr>
            <a:picLocks noChangeAspect="1"/>
          </p:cNvPicPr>
          <p:nvPr/>
        </p:nvPicPr>
        <p:blipFill>
          <a:blip r:embed="rId3" cstate="print"/>
          <a:stretch>
            <a:fillRect/>
          </a:stretch>
        </p:blipFill>
        <p:spPr>
          <a:xfrm>
            <a:off x="228600" y="685800"/>
            <a:ext cx="3060192" cy="4279392"/>
          </a:xfrm>
          <a:prstGeom prst="rect">
            <a:avLst/>
          </a:prstGeom>
        </p:spPr>
      </p:pic>
      <p:sp>
        <p:nvSpPr>
          <p:cNvPr id="2" name="TextBox 1"/>
          <p:cNvSpPr txBox="1"/>
          <p:nvPr/>
        </p:nvSpPr>
        <p:spPr>
          <a:xfrm>
            <a:off x="3810000" y="2122625"/>
            <a:ext cx="5181600" cy="2031325"/>
          </a:xfrm>
          <a:prstGeom prst="rect">
            <a:avLst/>
          </a:prstGeom>
          <a:noFill/>
        </p:spPr>
        <p:txBody>
          <a:bodyPr wrap="square" rtlCol="0">
            <a:spAutoFit/>
          </a:bodyPr>
          <a:lstStyle/>
          <a:p>
            <a:r>
              <a:rPr lang="en-US" dirty="0" err="1">
                <a:solidFill>
                  <a:srgbClr val="FFFFFF"/>
                </a:solidFill>
                <a:latin typeface="Century Gothic" pitchFamily="34" charset="0"/>
              </a:rPr>
              <a:t>Nicotinyl</a:t>
            </a:r>
            <a:r>
              <a:rPr lang="en-US" dirty="0">
                <a:solidFill>
                  <a:srgbClr val="FFFFFF"/>
                </a:solidFill>
                <a:latin typeface="Century Gothic" pitchFamily="34" charset="0"/>
              </a:rPr>
              <a:t> seed treatments critical in protecting farmers investment in </a:t>
            </a:r>
            <a:r>
              <a:rPr lang="en-US" i="1" dirty="0" err="1">
                <a:solidFill>
                  <a:srgbClr val="FFFFFF"/>
                </a:solidFill>
                <a:latin typeface="Century Gothic" pitchFamily="34" charset="0"/>
              </a:rPr>
              <a:t>Bt</a:t>
            </a:r>
            <a:r>
              <a:rPr lang="en-US" i="1" dirty="0">
                <a:solidFill>
                  <a:srgbClr val="FFFFFF"/>
                </a:solidFill>
                <a:latin typeface="Century Gothic" pitchFamily="34" charset="0"/>
              </a:rPr>
              <a:t> </a:t>
            </a:r>
            <a:r>
              <a:rPr lang="en-US" dirty="0">
                <a:solidFill>
                  <a:srgbClr val="FFFFFF"/>
                </a:solidFill>
                <a:latin typeface="Century Gothic" pitchFamily="34" charset="0"/>
              </a:rPr>
              <a:t>corn </a:t>
            </a:r>
            <a:r>
              <a:rPr lang="en-US" dirty="0" smtClean="0">
                <a:solidFill>
                  <a:srgbClr val="FFFFFF"/>
                </a:solidFill>
                <a:latin typeface="Century Gothic" pitchFamily="34" charset="0"/>
              </a:rPr>
              <a:t>for rootworm </a:t>
            </a:r>
            <a:r>
              <a:rPr lang="en-US" dirty="0">
                <a:solidFill>
                  <a:srgbClr val="FFFFFF"/>
                </a:solidFill>
                <a:latin typeface="Century Gothic" pitchFamily="34" charset="0"/>
              </a:rPr>
              <a:t>(CRW) </a:t>
            </a:r>
            <a:r>
              <a:rPr lang="en-US" dirty="0" smtClean="0">
                <a:solidFill>
                  <a:srgbClr val="FFFFFF"/>
                </a:solidFill>
                <a:latin typeface="Century Gothic" pitchFamily="34" charset="0"/>
              </a:rPr>
              <a:t>control</a:t>
            </a:r>
          </a:p>
          <a:p>
            <a:pPr marL="742950" lvl="1" indent="-285750">
              <a:buFont typeface="Arial"/>
              <a:buChar char="•"/>
            </a:pPr>
            <a:r>
              <a:rPr lang="en-US" dirty="0" smtClean="0">
                <a:solidFill>
                  <a:srgbClr val="FFFFFF"/>
                </a:solidFill>
                <a:latin typeface="Century Gothic" pitchFamily="34" charset="0"/>
              </a:rPr>
              <a:t>Lack of a lethal dose </a:t>
            </a:r>
            <a:r>
              <a:rPr lang="en-US" dirty="0">
                <a:solidFill>
                  <a:srgbClr val="FFFFFF"/>
                </a:solidFill>
                <a:latin typeface="Century Gothic" pitchFamily="34" charset="0"/>
              </a:rPr>
              <a:t>of </a:t>
            </a:r>
            <a:r>
              <a:rPr lang="en-US" i="1" dirty="0" err="1">
                <a:solidFill>
                  <a:srgbClr val="FFFFFF"/>
                </a:solidFill>
                <a:latin typeface="Century Gothic" pitchFamily="34" charset="0"/>
              </a:rPr>
              <a:t>Bt</a:t>
            </a:r>
            <a:r>
              <a:rPr lang="en-US" dirty="0">
                <a:solidFill>
                  <a:srgbClr val="FFFFFF"/>
                </a:solidFill>
                <a:latin typeface="Century Gothic" pitchFamily="34" charset="0"/>
              </a:rPr>
              <a:t> toxin </a:t>
            </a:r>
            <a:r>
              <a:rPr lang="en-US" dirty="0" smtClean="0">
                <a:solidFill>
                  <a:srgbClr val="FFFFFF"/>
                </a:solidFill>
                <a:latin typeface="Century Gothic" pitchFamily="34" charset="0"/>
              </a:rPr>
              <a:t>in root tissues early in the growing season</a:t>
            </a:r>
          </a:p>
          <a:p>
            <a:endParaRPr lang="en-US" dirty="0">
              <a:solidFill>
                <a:srgbClr val="FFFFFF"/>
              </a:solidFill>
              <a:latin typeface="Century Gothic" pitchFamily="34" charset="0"/>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72543" y="447674"/>
            <a:ext cx="5671457" cy="1000126"/>
          </a:xfrm>
          <a:prstGeom prst="rect">
            <a:avLst/>
          </a:prstGeom>
          <a:solidFill>
            <a:schemeClr val="tx1">
              <a:lumMod val="95000"/>
              <a:lumOff val="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600" dirty="0">
              <a:latin typeface="Century Gothic" pitchFamily="34" charset="0"/>
            </a:endParaRPr>
          </a:p>
        </p:txBody>
      </p:sp>
      <p:sp>
        <p:nvSpPr>
          <p:cNvPr id="9" name="TextBox 8"/>
          <p:cNvSpPr txBox="1"/>
          <p:nvPr/>
        </p:nvSpPr>
        <p:spPr>
          <a:xfrm>
            <a:off x="228600" y="114301"/>
            <a:ext cx="3048000" cy="838200"/>
          </a:xfrm>
          <a:prstGeom prst="rect">
            <a:avLst/>
          </a:prstGeom>
          <a:noFill/>
        </p:spPr>
        <p:txBody>
          <a:bodyPr wrap="square" rtlCol="0" anchor="ctr">
            <a:normAutofit/>
          </a:bodyPr>
          <a:lstStyle/>
          <a:p>
            <a:pPr>
              <a:lnSpc>
                <a:spcPct val="80000"/>
              </a:lnSpc>
            </a:pPr>
            <a:endParaRPr lang="en-US" sz="5400" dirty="0">
              <a:latin typeface="Century Gothic" pitchFamily="34" charset="0"/>
            </a:endParaRPr>
          </a:p>
        </p:txBody>
      </p:sp>
      <p:sp>
        <p:nvSpPr>
          <p:cNvPr id="7" name="Content Placeholder 6"/>
          <p:cNvSpPr>
            <a:spLocks noGrp="1"/>
          </p:cNvSpPr>
          <p:nvPr>
            <p:ph idx="1"/>
          </p:nvPr>
        </p:nvSpPr>
        <p:spPr>
          <a:xfrm>
            <a:off x="3832578" y="3810000"/>
            <a:ext cx="5334000" cy="1524000"/>
          </a:xfrm>
        </p:spPr>
        <p:txBody>
          <a:bodyPr>
            <a:noAutofit/>
          </a:bodyPr>
          <a:lstStyle/>
          <a:p>
            <a:pPr marL="0" lvl="0" indent="0">
              <a:buNone/>
            </a:pPr>
            <a:r>
              <a:rPr lang="en-US" sz="1800" dirty="0" smtClean="0">
                <a:latin typeface="Century Gothic" pitchFamily="34" charset="0"/>
              </a:rPr>
              <a:t>Mixing multiple active ingredients in seed treatments </a:t>
            </a:r>
            <a:r>
              <a:rPr lang="en-US" sz="1800" dirty="0" smtClean="0">
                <a:latin typeface="Century Gothic" pitchFamily="34" charset="0"/>
              </a:rPr>
              <a:t>increases </a:t>
            </a:r>
            <a:r>
              <a:rPr lang="en-US" sz="1800" dirty="0" smtClean="0">
                <a:latin typeface="Century Gothic" pitchFamily="34" charset="0"/>
              </a:rPr>
              <a:t>the risk of resistance </a:t>
            </a:r>
            <a:r>
              <a:rPr lang="en-US" sz="1800" dirty="0" smtClean="0">
                <a:latin typeface="Century Gothic" pitchFamily="34" charset="0"/>
              </a:rPr>
              <a:t>emerging in a variety of soil borne insects </a:t>
            </a:r>
            <a:endParaRPr lang="en-US" sz="1800" dirty="0">
              <a:latin typeface="Century Gothic" pitchFamily="34" charset="0"/>
            </a:endParaRPr>
          </a:p>
        </p:txBody>
      </p:sp>
      <p:sp>
        <p:nvSpPr>
          <p:cNvPr id="243714" name="Rectangle 2"/>
          <p:cNvSpPr>
            <a:spLocks noChangeArrowheads="1"/>
          </p:cNvSpPr>
          <p:nvPr/>
        </p:nvSpPr>
        <p:spPr bwMode="auto">
          <a:xfrm>
            <a:off x="3657600" y="6097429"/>
            <a:ext cx="51816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Century Gothic" pitchFamily="34" charset="0"/>
                <a:ea typeface="MS Mincho" pitchFamily="49" charset="-128"/>
                <a:cs typeface="Times New Roman" pitchFamily="18" charset="0"/>
              </a:rPr>
              <a:t>Michael E. Gray, 2011. “Relevance of Traditional Integrated Pest Management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Century Gothic" pitchFamily="34" charset="0"/>
                <a:ea typeface="MS Mincho" pitchFamily="49" charset="-128"/>
                <a:cs typeface="Times New Roman" pitchFamily="18" charset="0"/>
              </a:rPr>
              <a:t>(IPM) Strategies for Commercial Corn Producers in a Transgenic </a:t>
            </a:r>
            <a:r>
              <a:rPr kumimoji="0" lang="en-US" sz="1000" b="0" i="0" u="none" strike="noStrike" cap="none" normalizeH="0" baseline="0" dirty="0" err="1" smtClean="0">
                <a:ln>
                  <a:noFill/>
                </a:ln>
                <a:solidFill>
                  <a:schemeClr val="bg1"/>
                </a:solidFill>
                <a:effectLst/>
                <a:latin typeface="Century Gothic" pitchFamily="34" charset="0"/>
                <a:ea typeface="MS Mincho" pitchFamily="49" charset="-128"/>
                <a:cs typeface="Times New Roman" pitchFamily="18" charset="0"/>
              </a:rPr>
              <a:t>Agroecosystem</a:t>
            </a:r>
            <a:r>
              <a:rPr kumimoji="0" lang="en-US" sz="1000" b="0" i="0" u="none" strike="noStrike" cap="none" normalizeH="0" baseline="0" dirty="0" smtClean="0">
                <a:ln>
                  <a:noFill/>
                </a:ln>
                <a:solidFill>
                  <a:schemeClr val="bg1"/>
                </a:solidFill>
                <a:effectLst/>
                <a:latin typeface="Century Gothic" pitchFamily="34" charset="0"/>
                <a:ea typeface="MS Mincho" pitchFamily="49" charset="-128"/>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Century Gothic" pitchFamily="34" charset="0"/>
                <a:ea typeface="MS Mincho" pitchFamily="49" charset="-128"/>
                <a:cs typeface="Times New Roman" pitchFamily="18" charset="0"/>
              </a:rPr>
              <a:t>A Bygone Era?” </a:t>
            </a:r>
            <a:r>
              <a:rPr kumimoji="0" lang="en-US" sz="1000" b="0" i="1" u="none" strike="noStrike" cap="none" normalizeH="0" baseline="0" dirty="0" smtClean="0">
                <a:ln>
                  <a:noFill/>
                </a:ln>
                <a:solidFill>
                  <a:schemeClr val="bg1"/>
                </a:solidFill>
                <a:effectLst/>
                <a:latin typeface="Century Gothic" pitchFamily="34" charset="0"/>
                <a:ea typeface="MS Mincho" pitchFamily="49" charset="-128"/>
                <a:cs typeface="Times New Roman" pitchFamily="18" charset="0"/>
              </a:rPr>
              <a:t>J. Agricultural and Food Chemistry</a:t>
            </a:r>
            <a:r>
              <a:rPr kumimoji="0" lang="en-US" sz="1000" b="0" i="0" u="none" strike="noStrike" cap="none" normalizeH="0" baseline="0" dirty="0" smtClean="0">
                <a:ln>
                  <a:noFill/>
                </a:ln>
                <a:solidFill>
                  <a:schemeClr val="bg1"/>
                </a:solidFill>
                <a:effectLst/>
                <a:latin typeface="Century Gothic" pitchFamily="34" charset="0"/>
                <a:ea typeface="MS Mincho" pitchFamily="49" charset="-128"/>
                <a:cs typeface="Times New Roman" pitchFamily="18" charset="0"/>
              </a:rPr>
              <a:t>, Vol. 59, pages 5852-5858</a:t>
            </a:r>
            <a:endParaRPr kumimoji="0" lang="en-US" sz="1800" b="0" i="0" u="none" strike="noStrike" cap="none" normalizeH="0" baseline="0" dirty="0" smtClean="0">
              <a:ln>
                <a:noFill/>
              </a:ln>
              <a:solidFill>
                <a:schemeClr val="bg1"/>
              </a:solidFill>
              <a:effectLst/>
              <a:latin typeface="Century Gothic" pitchFamily="34" charset="0"/>
              <a:cs typeface="Arial" pitchFamily="34" charset="0"/>
            </a:endParaRPr>
          </a:p>
        </p:txBody>
      </p:sp>
      <p:pic>
        <p:nvPicPr>
          <p:cNvPr id="10" name="Picture 9" descr="beehives.jpg"/>
          <p:cNvPicPr>
            <a:picLocks noChangeAspect="1"/>
          </p:cNvPicPr>
          <p:nvPr/>
        </p:nvPicPr>
        <p:blipFill>
          <a:blip r:embed="rId3" cstate="print"/>
          <a:stretch>
            <a:fillRect/>
          </a:stretch>
        </p:blipFill>
        <p:spPr>
          <a:xfrm>
            <a:off x="228600" y="685800"/>
            <a:ext cx="3060192" cy="4279392"/>
          </a:xfrm>
          <a:prstGeom prst="rect">
            <a:avLst/>
          </a:prstGeom>
        </p:spPr>
      </p:pic>
      <p:sp>
        <p:nvSpPr>
          <p:cNvPr id="2" name="Rectangle 1"/>
          <p:cNvSpPr/>
          <p:nvPr/>
        </p:nvSpPr>
        <p:spPr>
          <a:xfrm>
            <a:off x="4055533" y="1295400"/>
            <a:ext cx="4572000" cy="1631216"/>
          </a:xfrm>
          <a:prstGeom prst="rect">
            <a:avLst/>
          </a:prstGeom>
        </p:spPr>
        <p:txBody>
          <a:bodyPr>
            <a:spAutoFit/>
          </a:bodyPr>
          <a:lstStyle/>
          <a:p>
            <a:r>
              <a:rPr lang="en-US" sz="2000" b="1" i="1" dirty="0">
                <a:solidFill>
                  <a:srgbClr val="FFFFFF"/>
                </a:solidFill>
                <a:latin typeface="Century Gothic" pitchFamily="34" charset="0"/>
              </a:rPr>
              <a:t>Reliance on systemic seed treatments lead to novel exposure pathways for a wide range of non-target organisms (bees, livestock, aquatic invertebrates, people)</a:t>
            </a:r>
            <a:endParaRPr lang="en-US" sz="2000" b="1" i="1" dirty="0">
              <a:solidFill>
                <a:srgbClr val="FFFFFF"/>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lick on thumbnail to zoom in."/>
          <p:cNvPicPr>
            <a:picLocks noChangeAspect="1" noChangeArrowheads="1"/>
          </p:cNvPicPr>
          <p:nvPr/>
        </p:nvPicPr>
        <p:blipFill>
          <a:blip r:embed="rId3" cstate="print"/>
          <a:srcRect t="22099"/>
          <a:stretch>
            <a:fillRect/>
          </a:stretch>
        </p:blipFill>
        <p:spPr bwMode="auto">
          <a:xfrm rot="10800000">
            <a:off x="3947471" y="5514978"/>
            <a:ext cx="2598264" cy="1343025"/>
          </a:xfrm>
          <a:prstGeom prst="rect">
            <a:avLst/>
          </a:prstGeom>
          <a:noFill/>
        </p:spPr>
      </p:pic>
      <p:pic>
        <p:nvPicPr>
          <p:cNvPr id="12" name="Picture 2" descr="Click on thumbnail to zoom in."/>
          <p:cNvPicPr>
            <a:picLocks noChangeAspect="1" noChangeArrowheads="1"/>
          </p:cNvPicPr>
          <p:nvPr/>
        </p:nvPicPr>
        <p:blipFill>
          <a:blip r:embed="rId3" cstate="print"/>
          <a:srcRect t="22099"/>
          <a:stretch>
            <a:fillRect/>
          </a:stretch>
        </p:blipFill>
        <p:spPr bwMode="auto">
          <a:xfrm rot="10800000">
            <a:off x="6545736" y="5514977"/>
            <a:ext cx="2598264" cy="1343025"/>
          </a:xfrm>
          <a:prstGeom prst="rect">
            <a:avLst/>
          </a:prstGeom>
          <a:noFill/>
        </p:spPr>
      </p:pic>
      <p:sp>
        <p:nvSpPr>
          <p:cNvPr id="2" name="Oval 1"/>
          <p:cNvSpPr/>
          <p:nvPr/>
        </p:nvSpPr>
        <p:spPr>
          <a:xfrm>
            <a:off x="762000" y="1946209"/>
            <a:ext cx="2057400" cy="2057400"/>
          </a:xfrm>
          <a:prstGeom prst="ellipse">
            <a:avLst/>
          </a:prstGeom>
          <a:gradFill>
            <a:gsLst>
              <a:gs pos="0">
                <a:schemeClr val="bg1">
                  <a:lumMod val="95000"/>
                </a:schemeClr>
              </a:gs>
              <a:gs pos="50000">
                <a:schemeClr val="bg1">
                  <a:lumMod val="75000"/>
                </a:schemeClr>
              </a:gs>
              <a:gs pos="100000">
                <a:schemeClr val="tx1">
                  <a:lumMod val="65000"/>
                  <a:lumOff val="35000"/>
                </a:schemeClr>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3" name="Oval 2"/>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4" name="TextBox 3"/>
          <p:cNvSpPr txBox="1"/>
          <p:nvPr/>
        </p:nvSpPr>
        <p:spPr>
          <a:xfrm>
            <a:off x="1216878" y="1755852"/>
            <a:ext cx="1219200" cy="2400657"/>
          </a:xfrm>
          <a:prstGeom prst="rect">
            <a:avLst/>
          </a:prstGeom>
          <a:noFill/>
        </p:spPr>
        <p:txBody>
          <a:bodyPr wrap="square" rtlCol="0">
            <a:spAutoFit/>
          </a:bodyPr>
          <a:lstStyle/>
          <a:p>
            <a:r>
              <a:rPr lang="en-US" sz="15000" b="1" dirty="0" smtClean="0">
                <a:solidFill>
                  <a:prstClr val="white">
                    <a:lumMod val="65000"/>
                  </a:prstClr>
                </a:solidFill>
                <a:latin typeface="Georgia" pitchFamily="18" charset="0"/>
                <a:cs typeface="Arial" pitchFamily="34" charset="0"/>
              </a:rPr>
              <a:t>?</a:t>
            </a:r>
            <a:endParaRPr lang="en-US" sz="15000" b="1" dirty="0">
              <a:solidFill>
                <a:prstClr val="white">
                  <a:lumMod val="65000"/>
                </a:prstClr>
              </a:solidFill>
              <a:latin typeface="Georgia" pitchFamily="18" charset="0"/>
              <a:cs typeface="Arial" pitchFamily="34" charset="0"/>
            </a:endParaRPr>
          </a:p>
        </p:txBody>
      </p:sp>
      <p:sp>
        <p:nvSpPr>
          <p:cNvPr id="10" name="Text Placeholder 9"/>
          <p:cNvSpPr>
            <a:spLocks noGrp="1"/>
          </p:cNvSpPr>
          <p:nvPr>
            <p:ph type="body" idx="1"/>
          </p:nvPr>
        </p:nvSpPr>
        <p:spPr>
          <a:xfrm>
            <a:off x="381000" y="4572000"/>
            <a:ext cx="8229601" cy="1142999"/>
          </a:xfrm>
        </p:spPr>
        <p:txBody>
          <a:bodyPr anchor="t">
            <a:noAutofit/>
          </a:bodyPr>
          <a:lstStyle/>
          <a:p>
            <a:r>
              <a:rPr lang="en-US" sz="2800" dirty="0" smtClean="0"/>
              <a:t>Next-generation transformation technologies likely to </a:t>
            </a:r>
            <a:r>
              <a:rPr lang="en-US" sz="2800" dirty="0" smtClean="0"/>
              <a:t>be </a:t>
            </a:r>
            <a:r>
              <a:rPr lang="en-US" sz="2800" dirty="0" smtClean="0"/>
              <a:t>safer and more predictable</a:t>
            </a:r>
          </a:p>
          <a:p>
            <a:pPr algn="l"/>
            <a:r>
              <a:rPr lang="en-US" sz="2800" dirty="0" smtClean="0"/>
              <a:t> </a:t>
            </a:r>
          </a:p>
          <a:p>
            <a:r>
              <a:rPr lang="en-US" sz="2800" dirty="0" smtClean="0"/>
              <a:t> </a:t>
            </a:r>
          </a:p>
          <a:p>
            <a:r>
              <a:rPr lang="en-US" sz="2800" dirty="0" smtClean="0"/>
              <a:t> </a:t>
            </a:r>
          </a:p>
        </p:txBody>
      </p:sp>
      <p:pic>
        <p:nvPicPr>
          <p:cNvPr id="7" name="Picture 2" descr="Click on thumbnail to zoom in."/>
          <p:cNvPicPr>
            <a:picLocks noChangeAspect="1" noChangeArrowheads="1"/>
          </p:cNvPicPr>
          <p:nvPr/>
        </p:nvPicPr>
        <p:blipFill>
          <a:blip r:embed="rId3" cstate="print"/>
          <a:srcRect t="22099"/>
          <a:stretch>
            <a:fillRect/>
          </a:stretch>
        </p:blipFill>
        <p:spPr bwMode="auto">
          <a:xfrm rot="10800000">
            <a:off x="0" y="5514977"/>
            <a:ext cx="2598264" cy="1343025"/>
          </a:xfrm>
          <a:prstGeom prst="rect">
            <a:avLst/>
          </a:prstGeom>
          <a:noFill/>
        </p:spPr>
      </p:pic>
      <p:pic>
        <p:nvPicPr>
          <p:cNvPr id="8" name="Picture 2" descr="Click on thumbnail to zoom in."/>
          <p:cNvPicPr>
            <a:picLocks noChangeAspect="1" noChangeArrowheads="1"/>
          </p:cNvPicPr>
          <p:nvPr/>
        </p:nvPicPr>
        <p:blipFill>
          <a:blip r:embed="rId3" cstate="print"/>
          <a:srcRect t="22099"/>
          <a:stretch>
            <a:fillRect/>
          </a:stretch>
        </p:blipFill>
        <p:spPr bwMode="auto">
          <a:xfrm rot="10800000">
            <a:off x="1349206" y="5481187"/>
            <a:ext cx="2598264" cy="1343025"/>
          </a:xfrm>
          <a:prstGeom prst="rect">
            <a:avLst/>
          </a:prstGeom>
          <a:noFill/>
        </p:spPr>
      </p:pic>
      <p:sp>
        <p:nvSpPr>
          <p:cNvPr id="13" name="Title 12"/>
          <p:cNvSpPr>
            <a:spLocks noGrp="1"/>
          </p:cNvSpPr>
          <p:nvPr>
            <p:ph type="title"/>
          </p:nvPr>
        </p:nvSpPr>
        <p:spPr/>
        <p:txBody>
          <a:bodyPr>
            <a:normAutofit/>
          </a:bodyPr>
          <a:lstStyle/>
          <a:p>
            <a:r>
              <a:rPr lang="en-US" sz="4000" dirty="0" smtClean="0">
                <a:latin typeface="Century Gothic" pitchFamily="34" charset="0"/>
              </a:rPr>
              <a:t>THE future</a:t>
            </a:r>
            <a:endParaRPr lang="en-US" sz="4000" dirty="0">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62970"/>
            <a:ext cx="8305800" cy="2169825"/>
          </a:xfrm>
          <a:prstGeom prst="rect">
            <a:avLst/>
          </a:prstGeom>
          <a:noFill/>
        </p:spPr>
        <p:txBody>
          <a:bodyPr wrap="square" rtlCol="0">
            <a:spAutoFit/>
          </a:bodyPr>
          <a:lstStyle/>
          <a:p>
            <a:pPr marL="342900" indent="-342900"/>
            <a:r>
              <a:rPr lang="en-US" sz="2700" b="1" i="1" dirty="0" smtClean="0">
                <a:latin typeface="Century Gothic" pitchFamily="34" charset="0"/>
              </a:rPr>
              <a:t>Roundup Ready (RR) technology largely solved</a:t>
            </a:r>
          </a:p>
          <a:p>
            <a:pPr marL="342900" indent="-342900"/>
            <a:r>
              <a:rPr lang="en-US" sz="2700" b="1" i="1" dirty="0" smtClean="0">
                <a:latin typeface="Century Gothic" pitchFamily="34" charset="0"/>
              </a:rPr>
              <a:t>difficult </a:t>
            </a:r>
            <a:r>
              <a:rPr lang="en-US" sz="2700" b="1" i="1" dirty="0" smtClean="0">
                <a:latin typeface="Century Gothic" pitchFamily="34" charset="0"/>
              </a:rPr>
              <a:t>soybean and cotton weed </a:t>
            </a:r>
            <a:r>
              <a:rPr lang="en-US" sz="2700" b="1" i="1" dirty="0" smtClean="0">
                <a:latin typeface="Century Gothic" pitchFamily="34" charset="0"/>
              </a:rPr>
              <a:t>management challenges in </a:t>
            </a:r>
            <a:r>
              <a:rPr lang="en-US" sz="2700" b="1" i="1" dirty="0" smtClean="0">
                <a:latin typeface="Century Gothic" pitchFamily="34" charset="0"/>
              </a:rPr>
              <a:t>the </a:t>
            </a:r>
            <a:r>
              <a:rPr lang="en-US" sz="2700" b="1" i="1" dirty="0" smtClean="0">
                <a:latin typeface="Century Gothic" pitchFamily="34" charset="0"/>
              </a:rPr>
              <a:t>m</a:t>
            </a:r>
            <a:r>
              <a:rPr lang="en-US" sz="2700" b="1" i="1" dirty="0" smtClean="0">
                <a:latin typeface="Century Gothic" pitchFamily="34" charset="0"/>
              </a:rPr>
              <a:t>id</a:t>
            </a:r>
            <a:r>
              <a:rPr lang="en-US" sz="2700" b="1" i="1" dirty="0" smtClean="0">
                <a:latin typeface="Century Gothic" pitchFamily="34" charset="0"/>
              </a:rPr>
              <a:t>-1990s associated with the need to </a:t>
            </a:r>
            <a:r>
              <a:rPr lang="en-US" sz="2700" b="1" i="1" dirty="0" smtClean="0">
                <a:latin typeface="Century Gothic" pitchFamily="34" charset="0"/>
              </a:rPr>
              <a:t>apply multiple</a:t>
            </a:r>
            <a:r>
              <a:rPr lang="en-US" sz="2700" b="1" i="1" dirty="0" smtClean="0">
                <a:latin typeface="Century Gothic" pitchFamily="34" charset="0"/>
              </a:rPr>
              <a:t>, low-dose, </a:t>
            </a:r>
            <a:r>
              <a:rPr lang="en-US" sz="2700" b="1" i="1" dirty="0" smtClean="0">
                <a:latin typeface="Century Gothic" pitchFamily="34" charset="0"/>
              </a:rPr>
              <a:t>often persistent and phytotoxic herbicides</a:t>
            </a:r>
            <a:endParaRPr lang="en-US" sz="2700" b="1" i="1" dirty="0" smtClean="0">
              <a:latin typeface="Century Gothic"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955410220"/>
              </p:ext>
            </p:extLst>
          </p:nvPr>
        </p:nvGraphicFramePr>
        <p:xfrm>
          <a:off x="1219200" y="3200400"/>
          <a:ext cx="6629400" cy="2047240"/>
        </p:xfrm>
        <a:graphic>
          <a:graphicData uri="http://schemas.openxmlformats.org/drawingml/2006/table">
            <a:tbl>
              <a:tblPr firstRow="1" bandRow="1">
                <a:tableStyleId>{21E4AEA4-8DFA-4A89-87EB-49C32662AFE0}</a:tableStyleId>
              </a:tblPr>
              <a:tblGrid>
                <a:gridCol w="3194891"/>
                <a:gridCol w="3434509"/>
              </a:tblGrid>
              <a:tr h="370840">
                <a:tc>
                  <a:txBody>
                    <a:bodyPr/>
                    <a:lstStyle/>
                    <a:p>
                      <a:pPr algn="ctr"/>
                      <a:r>
                        <a:rPr lang="en-US" sz="2000" b="0" dirty="0" smtClean="0">
                          <a:latin typeface="Century Gothic" pitchFamily="34" charset="0"/>
                        </a:rPr>
                        <a:t>1995</a:t>
                      </a:r>
                      <a:endParaRPr lang="en-US" sz="2000" b="0" dirty="0">
                        <a:latin typeface="Century Gothic" pitchFamily="34" charset="0"/>
                      </a:endParaRPr>
                    </a:p>
                  </a:txBody>
                  <a:tcPr/>
                </a:tc>
                <a:tc>
                  <a:txBody>
                    <a:bodyPr/>
                    <a:lstStyle/>
                    <a:p>
                      <a:pPr algn="ctr"/>
                      <a:r>
                        <a:rPr lang="en-US" sz="2000" b="0" dirty="0" smtClean="0">
                          <a:latin typeface="Century Gothic" pitchFamily="34" charset="0"/>
                        </a:rPr>
                        <a:t>2002</a:t>
                      </a:r>
                      <a:endParaRPr lang="en-US" sz="2000" b="0" dirty="0">
                        <a:latin typeface="Century Gothic" pitchFamily="34" charset="0"/>
                      </a:endParaRPr>
                    </a:p>
                  </a:txBody>
                  <a:tcPr/>
                </a:tc>
              </a:tr>
              <a:tr h="370840">
                <a:tc>
                  <a:txBody>
                    <a:bodyPr/>
                    <a:lstStyle/>
                    <a:p>
                      <a:r>
                        <a:rPr lang="en-US" dirty="0" smtClean="0">
                          <a:latin typeface="Century Gothic" pitchFamily="34" charset="0"/>
                        </a:rPr>
                        <a:t>2.7 </a:t>
                      </a:r>
                      <a:r>
                        <a:rPr lang="en-US" dirty="0" smtClean="0">
                          <a:latin typeface="Century Gothic" pitchFamily="34" charset="0"/>
                        </a:rPr>
                        <a:t>herbicides/acre</a:t>
                      </a:r>
                      <a:r>
                        <a:rPr lang="en-US" baseline="0" dirty="0" smtClean="0">
                          <a:latin typeface="Century Gothic" pitchFamily="34" charset="0"/>
                        </a:rPr>
                        <a:t> (soy)</a:t>
                      </a:r>
                      <a:endParaRPr lang="en-US" dirty="0">
                        <a:latin typeface="Century Gothic" pitchFamily="34" charset="0"/>
                      </a:endParaRPr>
                    </a:p>
                  </a:txBody>
                  <a:tcPr/>
                </a:tc>
                <a:tc>
                  <a:txBody>
                    <a:bodyPr/>
                    <a:lstStyle/>
                    <a:p>
                      <a:r>
                        <a:rPr lang="en-US" dirty="0" smtClean="0">
                          <a:latin typeface="Century Gothic" pitchFamily="34" charset="0"/>
                        </a:rPr>
                        <a:t>1.7 </a:t>
                      </a:r>
                      <a:r>
                        <a:rPr lang="en-US" dirty="0" smtClean="0">
                          <a:latin typeface="Century Gothic" pitchFamily="34" charset="0"/>
                        </a:rPr>
                        <a:t>herbicides/acre</a:t>
                      </a:r>
                      <a:endParaRPr lang="en-US" dirty="0">
                        <a:latin typeface="Century Gothic" pitchFamily="34" charset="0"/>
                      </a:endParaRPr>
                    </a:p>
                  </a:txBody>
                  <a:tcPr/>
                </a:tc>
              </a:tr>
              <a:tr h="370840">
                <a:tc>
                  <a:txBody>
                    <a:bodyPr/>
                    <a:lstStyle/>
                    <a:p>
                      <a:r>
                        <a:rPr lang="en-US" dirty="0" smtClean="0">
                          <a:latin typeface="Century Gothic" pitchFamily="34" charset="0"/>
                        </a:rPr>
                        <a:t>Tricky </a:t>
                      </a:r>
                      <a:r>
                        <a:rPr lang="en-US" dirty="0" smtClean="0">
                          <a:latin typeface="Century Gothic" pitchFamily="34" charset="0"/>
                        </a:rPr>
                        <a:t>timing for optimal control</a:t>
                      </a:r>
                      <a:endParaRPr lang="en-US" dirty="0">
                        <a:latin typeface="Century Gothic" pitchFamily="34" charset="0"/>
                      </a:endParaRPr>
                    </a:p>
                  </a:txBody>
                  <a:tcPr/>
                </a:tc>
                <a:tc>
                  <a:txBody>
                    <a:bodyPr/>
                    <a:lstStyle/>
                    <a:p>
                      <a:r>
                        <a:rPr lang="en-US" dirty="0" smtClean="0">
                          <a:latin typeface="Century Gothic" pitchFamily="34" charset="0"/>
                        </a:rPr>
                        <a:t>Wide </a:t>
                      </a:r>
                      <a:r>
                        <a:rPr lang="en-US" dirty="0" smtClean="0">
                          <a:latin typeface="Century Gothic" pitchFamily="34" charset="0"/>
                        </a:rPr>
                        <a:t>application window, very forgiving technology</a:t>
                      </a:r>
                      <a:endParaRPr lang="en-US" dirty="0">
                        <a:latin typeface="Century Gothic" pitchFamily="34" charset="0"/>
                      </a:endParaRPr>
                    </a:p>
                  </a:txBody>
                  <a:tcPr/>
                </a:tc>
              </a:tr>
              <a:tr h="370840">
                <a:tc>
                  <a:txBody>
                    <a:bodyPr/>
                    <a:lstStyle/>
                    <a:p>
                      <a:r>
                        <a:rPr lang="en-US" dirty="0" smtClean="0">
                          <a:latin typeface="Century Gothic" pitchFamily="34" charset="0"/>
                        </a:rPr>
                        <a:t>Damage from </a:t>
                      </a:r>
                      <a:r>
                        <a:rPr lang="en-US" dirty="0" smtClean="0">
                          <a:latin typeface="Century Gothic" pitchFamily="34" charset="0"/>
                        </a:rPr>
                        <a:t>carryover </a:t>
                      </a:r>
                      <a:r>
                        <a:rPr lang="en-US" dirty="0" smtClean="0">
                          <a:latin typeface="Century Gothic" pitchFamily="34" charset="0"/>
                        </a:rPr>
                        <a:t>and/or phytotoxicity</a:t>
                      </a:r>
                      <a:endParaRPr lang="en-US" dirty="0">
                        <a:latin typeface="Century Gothic" pitchFamily="34" charset="0"/>
                      </a:endParaRPr>
                    </a:p>
                  </a:txBody>
                  <a:tcPr/>
                </a:tc>
                <a:tc>
                  <a:txBody>
                    <a:bodyPr/>
                    <a:lstStyle/>
                    <a:p>
                      <a:r>
                        <a:rPr lang="en-US" dirty="0" smtClean="0">
                          <a:latin typeface="Century Gothic" pitchFamily="34" charset="0"/>
                        </a:rPr>
                        <a:t>Few if any problems with carryover or </a:t>
                      </a:r>
                      <a:r>
                        <a:rPr lang="en-US" dirty="0" err="1" smtClean="0">
                          <a:latin typeface="Century Gothic" pitchFamily="34" charset="0"/>
                        </a:rPr>
                        <a:t>phytoxicity</a:t>
                      </a:r>
                      <a:endParaRPr lang="en-US" dirty="0">
                        <a:latin typeface="Century Gothic" pitchFamily="34" charset="0"/>
                      </a:endParaRPr>
                    </a:p>
                  </a:txBody>
                  <a:tcPr/>
                </a:tc>
              </a:tr>
            </a:tbl>
          </a:graphicData>
        </a:graphic>
      </p:graphicFrame>
    </p:spTree>
    <p:extLst>
      <p:ext uri="{BB962C8B-B14F-4D97-AF65-F5344CB8AC3E}">
        <p14:creationId xmlns:p14="http://schemas.microsoft.com/office/powerpoint/2010/main" val="242544916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lick on thumbnail to zoom in."/>
          <p:cNvPicPr>
            <a:picLocks noChangeAspect="1" noChangeArrowheads="1"/>
          </p:cNvPicPr>
          <p:nvPr/>
        </p:nvPicPr>
        <p:blipFill>
          <a:blip r:embed="rId3" cstate="print"/>
          <a:srcRect t="22099"/>
          <a:stretch>
            <a:fillRect/>
          </a:stretch>
        </p:blipFill>
        <p:spPr bwMode="auto">
          <a:xfrm rot="10800000">
            <a:off x="3947471" y="5514978"/>
            <a:ext cx="2598264" cy="1343025"/>
          </a:xfrm>
          <a:prstGeom prst="rect">
            <a:avLst/>
          </a:prstGeom>
          <a:noFill/>
        </p:spPr>
      </p:pic>
      <p:pic>
        <p:nvPicPr>
          <p:cNvPr id="12" name="Picture 2" descr="Click on thumbnail to zoom in."/>
          <p:cNvPicPr>
            <a:picLocks noChangeAspect="1" noChangeArrowheads="1"/>
          </p:cNvPicPr>
          <p:nvPr/>
        </p:nvPicPr>
        <p:blipFill>
          <a:blip r:embed="rId3" cstate="print"/>
          <a:srcRect t="22099"/>
          <a:stretch>
            <a:fillRect/>
          </a:stretch>
        </p:blipFill>
        <p:spPr bwMode="auto">
          <a:xfrm rot="10800000">
            <a:off x="6545736" y="5514977"/>
            <a:ext cx="2598264" cy="1343025"/>
          </a:xfrm>
          <a:prstGeom prst="rect">
            <a:avLst/>
          </a:prstGeom>
          <a:noFill/>
        </p:spPr>
      </p:pic>
      <p:sp>
        <p:nvSpPr>
          <p:cNvPr id="2" name="Oval 1"/>
          <p:cNvSpPr/>
          <p:nvPr/>
        </p:nvSpPr>
        <p:spPr>
          <a:xfrm>
            <a:off x="762000" y="1946209"/>
            <a:ext cx="2057400" cy="2057400"/>
          </a:xfrm>
          <a:prstGeom prst="ellipse">
            <a:avLst/>
          </a:prstGeom>
          <a:gradFill>
            <a:gsLst>
              <a:gs pos="0">
                <a:schemeClr val="bg1">
                  <a:lumMod val="95000"/>
                </a:schemeClr>
              </a:gs>
              <a:gs pos="50000">
                <a:schemeClr val="bg1">
                  <a:lumMod val="75000"/>
                </a:schemeClr>
              </a:gs>
              <a:gs pos="100000">
                <a:schemeClr val="tx1">
                  <a:lumMod val="65000"/>
                  <a:lumOff val="35000"/>
                </a:schemeClr>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3" name="Oval 2"/>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4" name="TextBox 3"/>
          <p:cNvSpPr txBox="1"/>
          <p:nvPr/>
        </p:nvSpPr>
        <p:spPr>
          <a:xfrm>
            <a:off x="1216878" y="1755852"/>
            <a:ext cx="1219200" cy="2400657"/>
          </a:xfrm>
          <a:prstGeom prst="rect">
            <a:avLst/>
          </a:prstGeom>
          <a:noFill/>
        </p:spPr>
        <p:txBody>
          <a:bodyPr wrap="square" rtlCol="0">
            <a:spAutoFit/>
          </a:bodyPr>
          <a:lstStyle/>
          <a:p>
            <a:r>
              <a:rPr lang="en-US" sz="15000" b="1" dirty="0" smtClean="0">
                <a:solidFill>
                  <a:prstClr val="white">
                    <a:lumMod val="65000"/>
                  </a:prstClr>
                </a:solidFill>
                <a:latin typeface="Georgia" pitchFamily="18" charset="0"/>
                <a:cs typeface="Arial" pitchFamily="34" charset="0"/>
              </a:rPr>
              <a:t>?</a:t>
            </a:r>
            <a:endParaRPr lang="en-US" sz="15000" b="1" dirty="0">
              <a:solidFill>
                <a:prstClr val="white">
                  <a:lumMod val="65000"/>
                </a:prstClr>
              </a:solidFill>
              <a:latin typeface="Georgia" pitchFamily="18" charset="0"/>
              <a:cs typeface="Arial" pitchFamily="34" charset="0"/>
            </a:endParaRPr>
          </a:p>
        </p:txBody>
      </p:sp>
      <p:sp>
        <p:nvSpPr>
          <p:cNvPr id="10" name="Text Placeholder 9"/>
          <p:cNvSpPr>
            <a:spLocks noGrp="1"/>
          </p:cNvSpPr>
          <p:nvPr>
            <p:ph type="body" idx="1"/>
          </p:nvPr>
        </p:nvSpPr>
        <p:spPr>
          <a:xfrm>
            <a:off x="381000" y="4572000"/>
            <a:ext cx="8229601" cy="1142999"/>
          </a:xfrm>
        </p:spPr>
        <p:txBody>
          <a:bodyPr anchor="t">
            <a:noAutofit/>
          </a:bodyPr>
          <a:lstStyle/>
          <a:p>
            <a:r>
              <a:rPr lang="en-US" sz="2800" dirty="0" smtClean="0"/>
              <a:t>Some next-generation traits likely to deliver meaningful benefits for the environment and consumers, but…</a:t>
            </a:r>
          </a:p>
          <a:p>
            <a:pPr algn="l"/>
            <a:r>
              <a:rPr lang="en-US" sz="2800" dirty="0" smtClean="0"/>
              <a:t> </a:t>
            </a:r>
          </a:p>
          <a:p>
            <a:r>
              <a:rPr lang="en-US" sz="2800" dirty="0" smtClean="0"/>
              <a:t> </a:t>
            </a:r>
          </a:p>
          <a:p>
            <a:r>
              <a:rPr lang="en-US" sz="2800" dirty="0" smtClean="0"/>
              <a:t> </a:t>
            </a:r>
          </a:p>
        </p:txBody>
      </p:sp>
      <p:pic>
        <p:nvPicPr>
          <p:cNvPr id="7" name="Picture 2" descr="Click on thumbnail to zoom in."/>
          <p:cNvPicPr>
            <a:picLocks noChangeAspect="1" noChangeArrowheads="1"/>
          </p:cNvPicPr>
          <p:nvPr/>
        </p:nvPicPr>
        <p:blipFill>
          <a:blip r:embed="rId3" cstate="print"/>
          <a:srcRect t="22099"/>
          <a:stretch>
            <a:fillRect/>
          </a:stretch>
        </p:blipFill>
        <p:spPr bwMode="auto">
          <a:xfrm rot="10800000">
            <a:off x="0" y="5514977"/>
            <a:ext cx="2598264" cy="1343025"/>
          </a:xfrm>
          <a:prstGeom prst="rect">
            <a:avLst/>
          </a:prstGeom>
          <a:noFill/>
        </p:spPr>
      </p:pic>
      <p:pic>
        <p:nvPicPr>
          <p:cNvPr id="8" name="Picture 2" descr="Click on thumbnail to zoom in."/>
          <p:cNvPicPr>
            <a:picLocks noChangeAspect="1" noChangeArrowheads="1"/>
          </p:cNvPicPr>
          <p:nvPr/>
        </p:nvPicPr>
        <p:blipFill>
          <a:blip r:embed="rId3" cstate="print"/>
          <a:srcRect t="22099"/>
          <a:stretch>
            <a:fillRect/>
          </a:stretch>
        </p:blipFill>
        <p:spPr bwMode="auto">
          <a:xfrm rot="10800000">
            <a:off x="1349206" y="5481187"/>
            <a:ext cx="2598264" cy="1343025"/>
          </a:xfrm>
          <a:prstGeom prst="rect">
            <a:avLst/>
          </a:prstGeom>
          <a:noFill/>
        </p:spPr>
      </p:pic>
      <p:sp>
        <p:nvSpPr>
          <p:cNvPr id="13" name="Title 12"/>
          <p:cNvSpPr>
            <a:spLocks noGrp="1"/>
          </p:cNvSpPr>
          <p:nvPr>
            <p:ph type="title"/>
          </p:nvPr>
        </p:nvSpPr>
        <p:spPr/>
        <p:txBody>
          <a:bodyPr>
            <a:normAutofit/>
          </a:bodyPr>
          <a:lstStyle/>
          <a:p>
            <a:r>
              <a:rPr lang="en-US" sz="4000" dirty="0" smtClean="0">
                <a:latin typeface="Century Gothic" pitchFamily="34" charset="0"/>
              </a:rPr>
              <a:t>THE future</a:t>
            </a:r>
            <a:endParaRPr lang="en-US" sz="4000" dirty="0">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2" descr="Click on thumbnail to zoom in."/>
          <p:cNvPicPr>
            <a:picLocks noChangeAspect="1" noChangeArrowheads="1"/>
          </p:cNvPicPr>
          <p:nvPr/>
        </p:nvPicPr>
        <p:blipFill>
          <a:blip r:embed="rId3" cstate="print"/>
          <a:srcRect t="22099"/>
          <a:stretch>
            <a:fillRect/>
          </a:stretch>
        </p:blipFill>
        <p:spPr bwMode="auto">
          <a:xfrm rot="10800000">
            <a:off x="3947471" y="5514978"/>
            <a:ext cx="2598264" cy="1343025"/>
          </a:xfrm>
          <a:prstGeom prst="rect">
            <a:avLst/>
          </a:prstGeom>
          <a:noFill/>
        </p:spPr>
      </p:pic>
      <p:pic>
        <p:nvPicPr>
          <p:cNvPr id="12" name="Picture 2" descr="Click on thumbnail to zoom in."/>
          <p:cNvPicPr>
            <a:picLocks noChangeAspect="1" noChangeArrowheads="1"/>
          </p:cNvPicPr>
          <p:nvPr/>
        </p:nvPicPr>
        <p:blipFill>
          <a:blip r:embed="rId3" cstate="print"/>
          <a:srcRect t="22099"/>
          <a:stretch>
            <a:fillRect/>
          </a:stretch>
        </p:blipFill>
        <p:spPr bwMode="auto">
          <a:xfrm rot="10800000">
            <a:off x="6545736" y="5514977"/>
            <a:ext cx="2598264" cy="1343025"/>
          </a:xfrm>
          <a:prstGeom prst="rect">
            <a:avLst/>
          </a:prstGeom>
          <a:noFill/>
        </p:spPr>
      </p:pic>
      <p:pic>
        <p:nvPicPr>
          <p:cNvPr id="7" name="Picture 2" descr="Click on thumbnail to zoom in."/>
          <p:cNvPicPr>
            <a:picLocks noChangeAspect="1" noChangeArrowheads="1"/>
          </p:cNvPicPr>
          <p:nvPr/>
        </p:nvPicPr>
        <p:blipFill>
          <a:blip r:embed="rId3" cstate="print"/>
          <a:srcRect t="22099"/>
          <a:stretch>
            <a:fillRect/>
          </a:stretch>
        </p:blipFill>
        <p:spPr bwMode="auto">
          <a:xfrm rot="10800000">
            <a:off x="0" y="5514977"/>
            <a:ext cx="2598264" cy="1343025"/>
          </a:xfrm>
          <a:prstGeom prst="rect">
            <a:avLst/>
          </a:prstGeom>
          <a:noFill/>
        </p:spPr>
      </p:pic>
      <p:pic>
        <p:nvPicPr>
          <p:cNvPr id="8" name="Picture 2" descr="Click on thumbnail to zoom in."/>
          <p:cNvPicPr>
            <a:picLocks noChangeAspect="1" noChangeArrowheads="1"/>
          </p:cNvPicPr>
          <p:nvPr/>
        </p:nvPicPr>
        <p:blipFill>
          <a:blip r:embed="rId3" cstate="print"/>
          <a:srcRect t="22099"/>
          <a:stretch>
            <a:fillRect/>
          </a:stretch>
        </p:blipFill>
        <p:spPr bwMode="auto">
          <a:xfrm rot="10800000">
            <a:off x="1349206" y="5481187"/>
            <a:ext cx="2598264" cy="1343025"/>
          </a:xfrm>
          <a:prstGeom prst="rect">
            <a:avLst/>
          </a:prstGeom>
          <a:noFill/>
        </p:spPr>
      </p:pic>
      <p:sp>
        <p:nvSpPr>
          <p:cNvPr id="13" name="Title 12"/>
          <p:cNvSpPr>
            <a:spLocks noGrp="1"/>
          </p:cNvSpPr>
          <p:nvPr>
            <p:ph type="title"/>
          </p:nvPr>
        </p:nvSpPr>
        <p:spPr>
          <a:xfrm>
            <a:off x="2819400" y="1147741"/>
            <a:ext cx="2895600" cy="1443059"/>
          </a:xfrm>
        </p:spPr>
        <p:txBody>
          <a:bodyPr>
            <a:normAutofit/>
          </a:bodyPr>
          <a:lstStyle/>
          <a:p>
            <a:r>
              <a:rPr lang="en-US" sz="4000" dirty="0" smtClean="0">
                <a:latin typeface="Century Gothic" pitchFamily="34" charset="0"/>
              </a:rPr>
              <a:t>THE future</a:t>
            </a:r>
            <a:endParaRPr lang="en-US" sz="4000" dirty="0">
              <a:latin typeface="Century Gothic" pitchFamily="34" charset="0"/>
            </a:endParaRPr>
          </a:p>
        </p:txBody>
      </p:sp>
      <p:sp>
        <p:nvSpPr>
          <p:cNvPr id="9" name="Text Placeholder 9"/>
          <p:cNvSpPr txBox="1">
            <a:spLocks/>
          </p:cNvSpPr>
          <p:nvPr/>
        </p:nvSpPr>
        <p:spPr>
          <a:xfrm>
            <a:off x="685800" y="2590800"/>
            <a:ext cx="7696200" cy="2133600"/>
          </a:xfrm>
          <a:prstGeom prst="rect">
            <a:avLst/>
          </a:prstGeom>
        </p:spPr>
        <p:txBody>
          <a:bodyPr vert="horz" lIns="91440" tIns="45720" rIns="91440" bIns="45720" rtlCol="0" anchor="t">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The seed-biotech-pesticide industry has </a:t>
            </a:r>
            <a:r>
              <a:rPr kumimoji="0" lang="en-US" sz="28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failed to win </a:t>
            </a:r>
            <a:r>
              <a:rPr kumimoji="0" lang="en-US" sz="28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public trust </a:t>
            </a:r>
            <a:r>
              <a:rPr kumimoji="0" lang="en-US" sz="28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and skepticism is growing over unfulfilled promises, exaggerated claims (e.g., average doubling of corn yields by 2030), and the adequacy of safety testing.  </a:t>
            </a:r>
            <a:endParaRPr kumimoji="0" lang="en-US" sz="28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a:t>
            </a:r>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2" descr="Click on thumbnail to zoom in."/>
          <p:cNvPicPr>
            <a:picLocks noChangeAspect="1" noChangeArrowheads="1"/>
          </p:cNvPicPr>
          <p:nvPr/>
        </p:nvPicPr>
        <p:blipFill>
          <a:blip r:embed="rId3" cstate="print"/>
          <a:srcRect t="22099"/>
          <a:stretch>
            <a:fillRect/>
          </a:stretch>
        </p:blipFill>
        <p:spPr bwMode="auto">
          <a:xfrm rot="10800000">
            <a:off x="3947471" y="5514978"/>
            <a:ext cx="2598264" cy="1343025"/>
          </a:xfrm>
          <a:prstGeom prst="rect">
            <a:avLst/>
          </a:prstGeom>
          <a:noFill/>
        </p:spPr>
      </p:pic>
      <p:pic>
        <p:nvPicPr>
          <p:cNvPr id="12" name="Picture 2" descr="Click on thumbnail to zoom in."/>
          <p:cNvPicPr>
            <a:picLocks noChangeAspect="1" noChangeArrowheads="1"/>
          </p:cNvPicPr>
          <p:nvPr/>
        </p:nvPicPr>
        <p:blipFill>
          <a:blip r:embed="rId3" cstate="print"/>
          <a:srcRect t="22099"/>
          <a:stretch>
            <a:fillRect/>
          </a:stretch>
        </p:blipFill>
        <p:spPr bwMode="auto">
          <a:xfrm rot="10800000">
            <a:off x="6545736" y="5514977"/>
            <a:ext cx="2598264" cy="1343025"/>
          </a:xfrm>
          <a:prstGeom prst="rect">
            <a:avLst/>
          </a:prstGeom>
          <a:noFill/>
        </p:spPr>
      </p:pic>
      <p:sp>
        <p:nvSpPr>
          <p:cNvPr id="10" name="Text Placeholder 9"/>
          <p:cNvSpPr>
            <a:spLocks noGrp="1"/>
          </p:cNvSpPr>
          <p:nvPr>
            <p:ph type="body" idx="1"/>
          </p:nvPr>
        </p:nvSpPr>
        <p:spPr>
          <a:xfrm>
            <a:off x="685800" y="2590800"/>
            <a:ext cx="7696200" cy="2397191"/>
          </a:xfrm>
        </p:spPr>
        <p:txBody>
          <a:bodyPr anchor="t">
            <a:noAutofit/>
          </a:bodyPr>
          <a:lstStyle/>
          <a:p>
            <a:pPr algn="l"/>
            <a:r>
              <a:rPr lang="en-US" sz="2800" dirty="0" smtClean="0"/>
              <a:t>T</a:t>
            </a:r>
            <a:r>
              <a:rPr lang="en-US" sz="2800" dirty="0" smtClean="0"/>
              <a:t>he </a:t>
            </a:r>
            <a:r>
              <a:rPr lang="en-US" sz="2800" dirty="0" smtClean="0"/>
              <a:t>public debate </a:t>
            </a:r>
            <a:r>
              <a:rPr lang="en-US" sz="2800" dirty="0" smtClean="0"/>
              <a:t>over </a:t>
            </a:r>
            <a:r>
              <a:rPr lang="en-US" sz="2800" dirty="0" smtClean="0"/>
              <a:t>second-generation </a:t>
            </a:r>
            <a:r>
              <a:rPr lang="en-US" sz="2800" dirty="0" smtClean="0"/>
              <a:t>2,4-D </a:t>
            </a:r>
            <a:r>
              <a:rPr lang="en-US" sz="2800" dirty="0" smtClean="0"/>
              <a:t>and dicamba HT </a:t>
            </a:r>
            <a:r>
              <a:rPr lang="en-US" sz="2800" dirty="0" smtClean="0"/>
              <a:t>crops </a:t>
            </a:r>
            <a:r>
              <a:rPr lang="en-US" sz="2800" dirty="0" smtClean="0"/>
              <a:t>will </a:t>
            </a:r>
            <a:r>
              <a:rPr lang="en-US" sz="2800" dirty="0" smtClean="0"/>
              <a:t>likely have a significant, </a:t>
            </a:r>
            <a:r>
              <a:rPr lang="en-US" sz="2800" dirty="0" smtClean="0"/>
              <a:t>lasting impact on </a:t>
            </a:r>
            <a:r>
              <a:rPr lang="en-US" sz="2800" dirty="0" smtClean="0"/>
              <a:t>farming systems, regulatory policy, </a:t>
            </a:r>
            <a:r>
              <a:rPr lang="en-US" sz="2800" dirty="0" smtClean="0"/>
              <a:t>and </a:t>
            </a:r>
            <a:r>
              <a:rPr lang="en-US" sz="2800" dirty="0" smtClean="0"/>
              <a:t>the PR landscape here and abroad </a:t>
            </a:r>
            <a:endParaRPr lang="en-US" sz="2800" dirty="0" smtClean="0"/>
          </a:p>
          <a:p>
            <a:r>
              <a:rPr lang="en-US" sz="2800" dirty="0" smtClean="0"/>
              <a:t> </a:t>
            </a:r>
          </a:p>
          <a:p>
            <a:r>
              <a:rPr lang="en-US" sz="2800" dirty="0" smtClean="0"/>
              <a:t> </a:t>
            </a:r>
          </a:p>
        </p:txBody>
      </p:sp>
      <p:pic>
        <p:nvPicPr>
          <p:cNvPr id="7" name="Picture 2" descr="Click on thumbnail to zoom in."/>
          <p:cNvPicPr>
            <a:picLocks noChangeAspect="1" noChangeArrowheads="1"/>
          </p:cNvPicPr>
          <p:nvPr/>
        </p:nvPicPr>
        <p:blipFill>
          <a:blip r:embed="rId3" cstate="print"/>
          <a:srcRect t="22099"/>
          <a:stretch>
            <a:fillRect/>
          </a:stretch>
        </p:blipFill>
        <p:spPr bwMode="auto">
          <a:xfrm rot="10800000">
            <a:off x="0" y="5514977"/>
            <a:ext cx="2598264" cy="1343025"/>
          </a:xfrm>
          <a:prstGeom prst="rect">
            <a:avLst/>
          </a:prstGeom>
          <a:noFill/>
        </p:spPr>
      </p:pic>
      <p:pic>
        <p:nvPicPr>
          <p:cNvPr id="8" name="Picture 2" descr="Click on thumbnail to zoom in."/>
          <p:cNvPicPr>
            <a:picLocks noChangeAspect="1" noChangeArrowheads="1"/>
          </p:cNvPicPr>
          <p:nvPr/>
        </p:nvPicPr>
        <p:blipFill>
          <a:blip r:embed="rId3" cstate="print"/>
          <a:srcRect t="22099"/>
          <a:stretch>
            <a:fillRect/>
          </a:stretch>
        </p:blipFill>
        <p:spPr bwMode="auto">
          <a:xfrm rot="10800000">
            <a:off x="1349206" y="5481187"/>
            <a:ext cx="2598264" cy="1343025"/>
          </a:xfrm>
          <a:prstGeom prst="rect">
            <a:avLst/>
          </a:prstGeom>
          <a:noFill/>
        </p:spPr>
      </p:pic>
      <p:sp>
        <p:nvSpPr>
          <p:cNvPr id="13" name="Title 12"/>
          <p:cNvSpPr>
            <a:spLocks noGrp="1"/>
          </p:cNvSpPr>
          <p:nvPr>
            <p:ph type="title"/>
          </p:nvPr>
        </p:nvSpPr>
        <p:spPr>
          <a:xfrm>
            <a:off x="2819400" y="1147741"/>
            <a:ext cx="2895600" cy="1443059"/>
          </a:xfrm>
        </p:spPr>
        <p:txBody>
          <a:bodyPr>
            <a:normAutofit/>
          </a:bodyPr>
          <a:lstStyle/>
          <a:p>
            <a:r>
              <a:rPr lang="en-US" sz="4000" dirty="0" smtClean="0">
                <a:latin typeface="Century Gothic" pitchFamily="34" charset="0"/>
              </a:rPr>
              <a:t>THE future</a:t>
            </a:r>
            <a:endParaRPr lang="en-US" sz="4000" dirty="0">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609600" y="304800"/>
            <a:ext cx="8229600" cy="2305110"/>
          </a:xfrm>
          <a:prstGeom prst="rect">
            <a:avLst/>
          </a:prstGeom>
        </p:spPr>
        <p:txBody>
          <a:bodyPr vert="horz" lIns="91440" tIns="45720" rIns="91440" bIns="45720" rtlCol="0" anchor="ctr">
            <a:noAutofit/>
          </a:bodyPr>
          <a:lstStyle/>
          <a:p>
            <a:pPr marL="342900" indent="-342900" algn="ctr"/>
            <a:r>
              <a:rPr lang="en-US" sz="2700" b="1" i="1" dirty="0" smtClean="0">
                <a:latin typeface="Century Gothic" pitchFamily="34" charset="0"/>
              </a:rPr>
              <a:t>Huge commercial </a:t>
            </a:r>
            <a:r>
              <a:rPr lang="en-US" sz="2700" b="1" i="1" dirty="0" smtClean="0">
                <a:latin typeface="Century Gothic" pitchFamily="34" charset="0"/>
              </a:rPr>
              <a:t>success. Profits </a:t>
            </a:r>
            <a:r>
              <a:rPr lang="en-US" sz="2700" b="1" i="1" dirty="0" smtClean="0">
                <a:latin typeface="Century Gothic" pitchFamily="34" charset="0"/>
              </a:rPr>
              <a:t>financed</a:t>
            </a:r>
          </a:p>
          <a:p>
            <a:pPr marL="342900" indent="-342900" algn="ctr"/>
            <a:r>
              <a:rPr lang="en-US" sz="2700" b="1" i="1" dirty="0" smtClean="0">
                <a:latin typeface="Century Gothic" pitchFamily="34" charset="0"/>
              </a:rPr>
              <a:t>the creation of a new, hybrid, multi-billion </a:t>
            </a:r>
            <a:r>
              <a:rPr lang="en-US" sz="2700" b="1" i="1" dirty="0" smtClean="0">
                <a:latin typeface="Century Gothic" pitchFamily="34" charset="0"/>
              </a:rPr>
              <a:t>$$ </a:t>
            </a:r>
            <a:endParaRPr lang="en-US" sz="2700" b="1" i="1" dirty="0" smtClean="0">
              <a:latin typeface="Century Gothic" pitchFamily="34" charset="0"/>
            </a:endParaRPr>
          </a:p>
          <a:p>
            <a:pPr marL="342900" indent="-342900" algn="ctr"/>
            <a:r>
              <a:rPr lang="en-US" sz="2700" b="1" i="1" dirty="0" smtClean="0">
                <a:latin typeface="Century Gothic" pitchFamily="34" charset="0"/>
              </a:rPr>
              <a:t>industry combining </a:t>
            </a:r>
            <a:r>
              <a:rPr lang="en-US" sz="2700" b="1" i="1" dirty="0" smtClean="0">
                <a:latin typeface="Century Gothic" pitchFamily="34" charset="0"/>
              </a:rPr>
              <a:t>assets previously </a:t>
            </a:r>
            <a:r>
              <a:rPr lang="en-US" sz="2700" b="1" i="1" dirty="0" smtClean="0">
                <a:latin typeface="Century Gothic" pitchFamily="34" charset="0"/>
              </a:rPr>
              <a:t>in the separate seed and </a:t>
            </a:r>
            <a:r>
              <a:rPr lang="en-US" sz="2700" b="1" i="1" dirty="0" smtClean="0">
                <a:latin typeface="Century Gothic" pitchFamily="34" charset="0"/>
              </a:rPr>
              <a:t>pesticide industries</a:t>
            </a:r>
            <a:r>
              <a:rPr lang="en-US" sz="2700" b="1" i="1" dirty="0" smtClean="0">
                <a:latin typeface="Century Gothic" pitchFamily="34" charset="0"/>
              </a:rPr>
              <a:t>.</a:t>
            </a:r>
          </a:p>
        </p:txBody>
      </p:sp>
      <p:sp>
        <p:nvSpPr>
          <p:cNvPr id="6" name="TextBox 5"/>
          <p:cNvSpPr txBox="1"/>
          <p:nvPr/>
        </p:nvSpPr>
        <p:spPr>
          <a:xfrm>
            <a:off x="1066800" y="2609910"/>
            <a:ext cx="7772400" cy="2585323"/>
          </a:xfrm>
          <a:prstGeom prst="rect">
            <a:avLst/>
          </a:prstGeom>
          <a:noFill/>
        </p:spPr>
        <p:txBody>
          <a:bodyPr wrap="square" rtlCol="0">
            <a:spAutoFit/>
          </a:bodyPr>
          <a:lstStyle/>
          <a:p>
            <a:pPr marL="342900" indent="-342900">
              <a:buFont typeface="Arial" pitchFamily="34" charset="0"/>
              <a:buChar char="•"/>
            </a:pPr>
            <a:r>
              <a:rPr lang="en-US" dirty="0" smtClean="0">
                <a:latin typeface="Century Gothic" pitchFamily="34" charset="0"/>
              </a:rPr>
              <a:t>Changes in patent and intellectual property law and policy created unprecedented opportunities to expand profit </a:t>
            </a:r>
            <a:r>
              <a:rPr lang="en-US" dirty="0" smtClean="0">
                <a:latin typeface="Century Gothic" pitchFamily="34" charset="0"/>
              </a:rPr>
              <a:t>margins </a:t>
            </a:r>
            <a:endParaRPr lang="en-US" dirty="0" smtClean="0">
              <a:latin typeface="Century Gothic" pitchFamily="34" charset="0"/>
            </a:endParaRPr>
          </a:p>
          <a:p>
            <a:pPr marL="342900" indent="-342900"/>
            <a:endParaRPr lang="en-US" dirty="0" smtClean="0">
              <a:latin typeface="Century Gothic" pitchFamily="34" charset="0"/>
            </a:endParaRPr>
          </a:p>
          <a:p>
            <a:pPr marL="342900" indent="-342900">
              <a:buFont typeface="Arial" pitchFamily="34" charset="0"/>
              <a:buChar char="•"/>
            </a:pPr>
            <a:r>
              <a:rPr lang="en-US" dirty="0" smtClean="0">
                <a:latin typeface="Century Gothic" pitchFamily="34" charset="0"/>
              </a:rPr>
              <a:t>The pesticide </a:t>
            </a:r>
            <a:r>
              <a:rPr lang="en-US" dirty="0" smtClean="0">
                <a:latin typeface="Century Gothic" pitchFamily="34" charset="0"/>
              </a:rPr>
              <a:t>industry, for all intents and purposes, </a:t>
            </a:r>
            <a:r>
              <a:rPr lang="en-US" dirty="0" smtClean="0">
                <a:latin typeface="Century Gothic" pitchFamily="34" charset="0"/>
              </a:rPr>
              <a:t>took over the seed industry, in the late 1980s </a:t>
            </a:r>
            <a:r>
              <a:rPr lang="en-US" dirty="0" smtClean="0">
                <a:latin typeface="Century Gothic" pitchFamily="34" charset="0"/>
              </a:rPr>
              <a:t>– early 1990s</a:t>
            </a:r>
            <a:endParaRPr lang="en-US" dirty="0" smtClean="0">
              <a:latin typeface="Century Gothic" pitchFamily="34" charset="0"/>
            </a:endParaRPr>
          </a:p>
          <a:p>
            <a:pPr marL="342900" indent="-342900"/>
            <a:endParaRPr lang="en-US" dirty="0" smtClean="0">
              <a:latin typeface="Century Gothic" pitchFamily="34" charset="0"/>
            </a:endParaRPr>
          </a:p>
          <a:p>
            <a:pPr marL="342900" indent="-342900">
              <a:buFont typeface="Arial" pitchFamily="34" charset="0"/>
              <a:buChar char="•"/>
            </a:pPr>
            <a:r>
              <a:rPr lang="en-US" dirty="0" smtClean="0">
                <a:latin typeface="Century Gothic" pitchFamily="34" charset="0"/>
              </a:rPr>
              <a:t>DuPont </a:t>
            </a:r>
            <a:r>
              <a:rPr lang="en-US" dirty="0" smtClean="0">
                <a:latin typeface="Century Gothic" pitchFamily="34" charset="0"/>
              </a:rPr>
              <a:t>purchased the remaining </a:t>
            </a:r>
            <a:r>
              <a:rPr lang="en-US" dirty="0" smtClean="0">
                <a:latin typeface="Century Gothic" pitchFamily="34" charset="0"/>
              </a:rPr>
              <a:t>shares of Pioneer </a:t>
            </a:r>
            <a:r>
              <a:rPr lang="en-US" dirty="0" smtClean="0">
                <a:latin typeface="Century Gothic" pitchFamily="34" charset="0"/>
              </a:rPr>
              <a:t>Hi-Bred International for $7.7 </a:t>
            </a:r>
            <a:r>
              <a:rPr lang="en-US" dirty="0">
                <a:latin typeface="Century Gothic" pitchFamily="34" charset="0"/>
              </a:rPr>
              <a:t>billion </a:t>
            </a:r>
            <a:r>
              <a:rPr lang="en-US" dirty="0" smtClean="0">
                <a:latin typeface="Century Gothic" pitchFamily="34" charset="0"/>
              </a:rPr>
              <a:t>in March 1999, at </a:t>
            </a:r>
            <a:r>
              <a:rPr lang="en-US" dirty="0" smtClean="0">
                <a:latin typeface="Century Gothic" pitchFamily="34" charset="0"/>
              </a:rPr>
              <a:t>an 80% premium over the stock’s trading </a:t>
            </a:r>
            <a:r>
              <a:rPr lang="en-US" dirty="0" smtClean="0">
                <a:latin typeface="Century Gothic" pitchFamily="34" charset="0"/>
              </a:rPr>
              <a:t>value</a:t>
            </a:r>
            <a:endParaRPr lang="en-US" dirty="0" smtClean="0">
              <a:latin typeface="Century Gothic" pitchFamily="34" charset="0"/>
            </a:endParaRPr>
          </a:p>
        </p:txBody>
      </p:sp>
    </p:spTree>
    <p:extLst>
      <p:ext uri="{BB962C8B-B14F-4D97-AF65-F5344CB8AC3E}">
        <p14:creationId xmlns:p14="http://schemas.microsoft.com/office/powerpoint/2010/main" val="242544916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685800"/>
            <a:ext cx="7848600" cy="923330"/>
          </a:xfrm>
          <a:prstGeom prst="rect">
            <a:avLst/>
          </a:prstGeom>
          <a:noFill/>
        </p:spPr>
        <p:txBody>
          <a:bodyPr wrap="square" rtlCol="0">
            <a:spAutoFit/>
          </a:bodyPr>
          <a:lstStyle/>
          <a:p>
            <a:pPr marL="342900" indent="-342900"/>
            <a:r>
              <a:rPr lang="en-US" sz="2700" b="1" i="1" dirty="0" smtClean="0">
                <a:latin typeface="Century Gothic" pitchFamily="34" charset="0"/>
              </a:rPr>
              <a:t>Short-term </a:t>
            </a:r>
            <a:r>
              <a:rPr lang="en-US" sz="2700" b="1" i="1" dirty="0" smtClean="0">
                <a:latin typeface="Century Gothic" pitchFamily="34" charset="0"/>
              </a:rPr>
              <a:t>reduction in herbicide use over the</a:t>
            </a:r>
          </a:p>
          <a:p>
            <a:pPr marL="342900" indent="-342900"/>
            <a:r>
              <a:rPr lang="en-US" sz="2700" b="1" i="1" dirty="0" smtClean="0">
                <a:latin typeface="Century Gothic" pitchFamily="34" charset="0"/>
              </a:rPr>
              <a:t>first four years of  commercial </a:t>
            </a:r>
            <a:r>
              <a:rPr lang="en-US" sz="2700" b="1" i="1" dirty="0" smtClean="0">
                <a:latin typeface="Century Gothic" pitchFamily="34" charset="0"/>
              </a:rPr>
              <a:t>use</a:t>
            </a:r>
            <a:endParaRPr lang="en-US" sz="2700" b="1" i="1" dirty="0" smtClean="0">
              <a:latin typeface="Century Gothic" pitchFamily="34" charset="0"/>
            </a:endParaRPr>
          </a:p>
        </p:txBody>
      </p:sp>
      <p:sp>
        <p:nvSpPr>
          <p:cNvPr id="6" name="TextBox 5"/>
          <p:cNvSpPr txBox="1"/>
          <p:nvPr/>
        </p:nvSpPr>
        <p:spPr>
          <a:xfrm>
            <a:off x="1066800" y="2046238"/>
            <a:ext cx="6781800" cy="3170099"/>
          </a:xfrm>
          <a:prstGeom prst="rect">
            <a:avLst/>
          </a:prstGeom>
          <a:noFill/>
        </p:spPr>
        <p:txBody>
          <a:bodyPr wrap="square" rtlCol="0">
            <a:spAutoFit/>
          </a:bodyPr>
          <a:lstStyle/>
          <a:p>
            <a:pPr marL="342900" indent="-342900">
              <a:buFont typeface="Arial" pitchFamily="34" charset="0"/>
              <a:buChar char="•"/>
            </a:pPr>
            <a:r>
              <a:rPr lang="en-US" sz="2000" dirty="0" smtClean="0">
                <a:latin typeface="Century Gothic" pitchFamily="34" charset="0"/>
              </a:rPr>
              <a:t>Herbicide-tolerant (HT) corn, soybeans and cotton reduced herbicide use by 14.5 million pounds in 1996</a:t>
            </a:r>
            <a:r>
              <a:rPr lang="en-US" sz="2000" dirty="0" smtClean="0">
                <a:latin typeface="Century Gothic" pitchFamily="34" charset="0"/>
              </a:rPr>
              <a:t>-1998</a:t>
            </a:r>
            <a:r>
              <a:rPr lang="en-US" sz="2000" dirty="0" smtClean="0">
                <a:latin typeface="Century Gothic" pitchFamily="34" charset="0"/>
              </a:rPr>
              <a:t>, or by about 2</a:t>
            </a:r>
            <a:r>
              <a:rPr lang="en-US" sz="2000" dirty="0" smtClean="0">
                <a:latin typeface="Century Gothic" pitchFamily="34" charset="0"/>
              </a:rPr>
              <a:t>%</a:t>
            </a:r>
            <a:endParaRPr lang="en-US" sz="2000" dirty="0" smtClean="0">
              <a:latin typeface="Century Gothic" pitchFamily="34" charset="0"/>
            </a:endParaRPr>
          </a:p>
          <a:p>
            <a:pPr marL="342900" indent="-342900"/>
            <a:endParaRPr lang="en-US" sz="2000" dirty="0" smtClean="0">
              <a:latin typeface="Century Gothic" pitchFamily="34" charset="0"/>
            </a:endParaRPr>
          </a:p>
          <a:p>
            <a:pPr marL="342900" indent="-342900">
              <a:buFont typeface="Arial" pitchFamily="34" charset="0"/>
              <a:buChar char="•"/>
            </a:pPr>
            <a:r>
              <a:rPr lang="en-US" sz="2000" dirty="0" smtClean="0">
                <a:latin typeface="Century Gothic" pitchFamily="34" charset="0"/>
              </a:rPr>
              <a:t>Rates have risen </a:t>
            </a:r>
            <a:r>
              <a:rPr lang="en-US" sz="2000" dirty="0" smtClean="0">
                <a:latin typeface="Century Gothic" pitchFamily="34" charset="0"/>
              </a:rPr>
              <a:t>steadily since</a:t>
            </a:r>
            <a:r>
              <a:rPr lang="en-US" sz="2000" dirty="0" smtClean="0">
                <a:latin typeface="Century Gothic" pitchFamily="34" charset="0"/>
              </a:rPr>
              <a:t>, driven by 10% + annual </a:t>
            </a:r>
            <a:r>
              <a:rPr lang="en-US" sz="2000" dirty="0" smtClean="0">
                <a:latin typeface="Century Gothic" pitchFamily="34" charset="0"/>
              </a:rPr>
              <a:t>increases </a:t>
            </a:r>
            <a:r>
              <a:rPr lang="en-US" sz="2000" dirty="0" smtClean="0">
                <a:latin typeface="Century Gothic" pitchFamily="34" charset="0"/>
              </a:rPr>
              <a:t>in glyphosate rates per crop </a:t>
            </a:r>
            <a:r>
              <a:rPr lang="en-US" sz="2000" dirty="0" smtClean="0">
                <a:latin typeface="Century Gothic" pitchFamily="34" charset="0"/>
              </a:rPr>
              <a:t>year</a:t>
            </a:r>
            <a:endParaRPr lang="en-US" sz="2000" dirty="0" smtClean="0">
              <a:latin typeface="Century Gothic" pitchFamily="34" charset="0"/>
            </a:endParaRPr>
          </a:p>
          <a:p>
            <a:pPr marL="342900" indent="-342900"/>
            <a:endParaRPr lang="en-US" sz="2000" dirty="0" smtClean="0">
              <a:latin typeface="Century Gothic" pitchFamily="34" charset="0"/>
            </a:endParaRPr>
          </a:p>
          <a:p>
            <a:pPr marL="342900" indent="-342900">
              <a:buFont typeface="Arial" pitchFamily="34" charset="0"/>
              <a:buChar char="•"/>
            </a:pPr>
            <a:r>
              <a:rPr lang="en-US" sz="2000" dirty="0" smtClean="0">
                <a:latin typeface="Century Gothic" pitchFamily="34" charset="0"/>
              </a:rPr>
              <a:t>The 90 million pound increase in herbicide use on HT crops, just from 2010-</a:t>
            </a:r>
            <a:r>
              <a:rPr lang="en-US" sz="2000" dirty="0" smtClean="0">
                <a:latin typeface="Century Gothic" pitchFamily="34" charset="0"/>
              </a:rPr>
              <a:t>2011, </a:t>
            </a:r>
            <a:r>
              <a:rPr lang="en-US" sz="2000" dirty="0" smtClean="0">
                <a:latin typeface="Century Gothic" pitchFamily="34" charset="0"/>
              </a:rPr>
              <a:t>is six-times larger than the </a:t>
            </a:r>
            <a:r>
              <a:rPr lang="en-US" sz="2000" dirty="0" smtClean="0">
                <a:latin typeface="Century Gothic" pitchFamily="34" charset="0"/>
              </a:rPr>
              <a:t>sort-lived </a:t>
            </a:r>
            <a:r>
              <a:rPr lang="en-US" sz="2000" dirty="0" smtClean="0">
                <a:latin typeface="Century Gothic" pitchFamily="34" charset="0"/>
              </a:rPr>
              <a:t>reduction </a:t>
            </a:r>
            <a:r>
              <a:rPr lang="en-US" sz="2000" dirty="0" smtClean="0">
                <a:latin typeface="Century Gothic" pitchFamily="34" charset="0"/>
              </a:rPr>
              <a:t>in 1996</a:t>
            </a:r>
            <a:r>
              <a:rPr lang="en-US" sz="2000" dirty="0" smtClean="0">
                <a:latin typeface="Century Gothic" pitchFamily="34" charset="0"/>
              </a:rPr>
              <a:t>-</a:t>
            </a:r>
            <a:r>
              <a:rPr lang="en-US" sz="2000" dirty="0" smtClean="0">
                <a:latin typeface="Century Gothic" pitchFamily="34" charset="0"/>
              </a:rPr>
              <a:t>1998 </a:t>
            </a:r>
            <a:endParaRPr lang="en-US" sz="2000" dirty="0" smtClean="0">
              <a:latin typeface="Century Gothic" pitchFamily="34" charset="0"/>
            </a:endParaRPr>
          </a:p>
        </p:txBody>
      </p:sp>
    </p:spTree>
    <p:extLst>
      <p:ext uri="{BB962C8B-B14F-4D97-AF65-F5344CB8AC3E}">
        <p14:creationId xmlns:p14="http://schemas.microsoft.com/office/powerpoint/2010/main" val="242544916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685800"/>
            <a:ext cx="7848600" cy="2169825"/>
          </a:xfrm>
          <a:prstGeom prst="rect">
            <a:avLst/>
          </a:prstGeom>
          <a:noFill/>
        </p:spPr>
        <p:txBody>
          <a:bodyPr wrap="square" rtlCol="0">
            <a:spAutoFit/>
          </a:bodyPr>
          <a:lstStyle/>
          <a:p>
            <a:pPr marL="342900" indent="-342900"/>
            <a:r>
              <a:rPr lang="en-US" sz="2700" b="1" i="1" dirty="0" smtClean="0">
                <a:latin typeface="Century Gothic" pitchFamily="34" charset="0"/>
              </a:rPr>
              <a:t>Sustained reductions in insecticide use in both</a:t>
            </a:r>
          </a:p>
          <a:p>
            <a:pPr marL="342900" indent="-342900"/>
            <a:r>
              <a:rPr lang="en-US" sz="2700" b="1" i="1" dirty="0" smtClean="0">
                <a:latin typeface="Century Gothic" pitchFamily="34" charset="0"/>
              </a:rPr>
              <a:t>corn and cotton, and generally successful</a:t>
            </a:r>
          </a:p>
          <a:p>
            <a:pPr marL="342900" indent="-342900"/>
            <a:r>
              <a:rPr lang="en-US" sz="2700" b="1" i="1" dirty="0" smtClean="0">
                <a:latin typeface="Century Gothic" pitchFamily="34" charset="0"/>
              </a:rPr>
              <a:t>mandatory </a:t>
            </a:r>
            <a:r>
              <a:rPr lang="en-US" sz="2700" b="1" i="1" dirty="0" smtClean="0">
                <a:latin typeface="Century Gothic" pitchFamily="34" charset="0"/>
              </a:rPr>
              <a:t>resistance management plans </a:t>
            </a:r>
          </a:p>
          <a:p>
            <a:pPr marL="342900" indent="-342900"/>
            <a:r>
              <a:rPr lang="en-US" sz="2700" b="1" i="1" dirty="0" smtClean="0">
                <a:latin typeface="Century Gothic" pitchFamily="34" charset="0"/>
              </a:rPr>
              <a:t>recommended and monitored by </a:t>
            </a:r>
            <a:r>
              <a:rPr lang="en-US" sz="2700" b="1" i="1" dirty="0" smtClean="0">
                <a:latin typeface="Century Gothic" pitchFamily="34" charset="0"/>
              </a:rPr>
              <a:t>mostly </a:t>
            </a:r>
            <a:endParaRPr lang="en-US" sz="2700" b="1" i="1" dirty="0" smtClean="0">
              <a:latin typeface="Century Gothic" pitchFamily="34" charset="0"/>
            </a:endParaRPr>
          </a:p>
          <a:p>
            <a:pPr marL="342900" indent="-342900"/>
            <a:r>
              <a:rPr lang="en-US" sz="2700" b="1" i="1" dirty="0" smtClean="0">
                <a:latin typeface="Century Gothic" pitchFamily="34" charset="0"/>
              </a:rPr>
              <a:t>Independent university scientists</a:t>
            </a:r>
            <a:endParaRPr lang="en-US" sz="2700" b="1" i="1" dirty="0" smtClean="0">
              <a:latin typeface="Century Gothic"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03014064"/>
              </p:ext>
            </p:extLst>
          </p:nvPr>
        </p:nvGraphicFramePr>
        <p:xfrm>
          <a:off x="609600" y="3429000"/>
          <a:ext cx="7620000" cy="1920240"/>
        </p:xfrm>
        <a:graphic>
          <a:graphicData uri="http://schemas.openxmlformats.org/drawingml/2006/table">
            <a:tbl>
              <a:tblPr firstRow="1" bandRow="1">
                <a:tableStyleId>{21E4AEA4-8DFA-4A89-87EB-49C32662AFE0}</a:tableStyleId>
              </a:tblPr>
              <a:tblGrid>
                <a:gridCol w="4343400"/>
                <a:gridCol w="3276600"/>
              </a:tblGrid>
              <a:tr h="370840">
                <a:tc>
                  <a:txBody>
                    <a:bodyPr/>
                    <a:lstStyle/>
                    <a:p>
                      <a:pPr algn="ctr"/>
                      <a:r>
                        <a:rPr lang="en-US" dirty="0" smtClean="0">
                          <a:latin typeface="Century Gothic" pitchFamily="34" charset="0"/>
                        </a:rPr>
                        <a:t>GE Insect Pest Management Trait</a:t>
                      </a:r>
                      <a:endParaRPr lang="en-US" dirty="0">
                        <a:latin typeface="Century Gothic" pitchFamily="34" charset="0"/>
                      </a:endParaRPr>
                    </a:p>
                  </a:txBody>
                  <a:tcPr/>
                </a:tc>
                <a:tc>
                  <a:txBody>
                    <a:bodyPr/>
                    <a:lstStyle/>
                    <a:p>
                      <a:pPr algn="ctr"/>
                      <a:r>
                        <a:rPr lang="en-US" dirty="0" smtClean="0">
                          <a:latin typeface="Century Gothic" pitchFamily="34" charset="0"/>
                        </a:rPr>
                        <a:t>Reduction in Insecticides (</a:t>
                      </a:r>
                      <a:r>
                        <a:rPr lang="en-US" dirty="0" smtClean="0">
                          <a:latin typeface="Century Gothic" pitchFamily="34" charset="0"/>
                        </a:rPr>
                        <a:t>pounds </a:t>
                      </a:r>
                      <a:r>
                        <a:rPr lang="en-US" dirty="0" err="1" smtClean="0">
                          <a:latin typeface="Century Gothic" pitchFamily="34" charset="0"/>
                        </a:rPr>
                        <a:t>a.i</a:t>
                      </a:r>
                      <a:r>
                        <a:rPr lang="en-US" dirty="0" smtClean="0">
                          <a:latin typeface="Century Gothic" pitchFamily="34" charset="0"/>
                        </a:rPr>
                        <a:t>./</a:t>
                      </a:r>
                      <a:r>
                        <a:rPr lang="en-US" dirty="0" smtClean="0">
                          <a:latin typeface="Century Gothic" pitchFamily="34" charset="0"/>
                        </a:rPr>
                        <a:t>acre)</a:t>
                      </a:r>
                      <a:endParaRPr lang="en-US" dirty="0">
                        <a:latin typeface="Century Gothic" pitchFamily="34" charset="0"/>
                      </a:endParaRPr>
                    </a:p>
                  </a:txBody>
                  <a:tcPr/>
                </a:tc>
              </a:tr>
              <a:tr h="370840">
                <a:tc>
                  <a:txBody>
                    <a:bodyPr/>
                    <a:lstStyle/>
                    <a:p>
                      <a:r>
                        <a:rPr lang="en-US" i="1" dirty="0" smtClean="0">
                          <a:latin typeface="Century Gothic" pitchFamily="34" charset="0"/>
                        </a:rPr>
                        <a:t>Bt</a:t>
                      </a:r>
                      <a:r>
                        <a:rPr lang="en-US" baseline="0" dirty="0" smtClean="0">
                          <a:latin typeface="Century Gothic" pitchFamily="34" charset="0"/>
                        </a:rPr>
                        <a:t> corn for ECB &amp; other </a:t>
                      </a:r>
                      <a:r>
                        <a:rPr lang="en-US" i="1" baseline="0" dirty="0" smtClean="0">
                          <a:latin typeface="Century Gothic" pitchFamily="34" charset="0"/>
                        </a:rPr>
                        <a:t>Lepidoptera</a:t>
                      </a:r>
                      <a:r>
                        <a:rPr lang="en-US" baseline="0" dirty="0" smtClean="0">
                          <a:latin typeface="Century Gothic" pitchFamily="34" charset="0"/>
                        </a:rPr>
                        <a:t> insect control</a:t>
                      </a:r>
                      <a:endParaRPr lang="en-US" dirty="0">
                        <a:latin typeface="Century Gothic" pitchFamily="34" charset="0"/>
                      </a:endParaRPr>
                    </a:p>
                  </a:txBody>
                  <a:tcPr/>
                </a:tc>
                <a:tc>
                  <a:txBody>
                    <a:bodyPr/>
                    <a:lstStyle/>
                    <a:p>
                      <a:r>
                        <a:rPr lang="en-US" dirty="0" smtClean="0">
                          <a:latin typeface="Century Gothic" pitchFamily="34" charset="0"/>
                        </a:rPr>
                        <a:t>0.06 – 0.23  </a:t>
                      </a:r>
                      <a:endParaRPr lang="en-US" dirty="0">
                        <a:latin typeface="Century Gothic" pitchFamily="34" charset="0"/>
                      </a:endParaRPr>
                    </a:p>
                  </a:txBody>
                  <a:tcPr/>
                </a:tc>
              </a:tr>
              <a:tr h="370840">
                <a:tc>
                  <a:txBody>
                    <a:bodyPr/>
                    <a:lstStyle/>
                    <a:p>
                      <a:r>
                        <a:rPr lang="en-US" i="1" dirty="0" smtClean="0">
                          <a:latin typeface="Century Gothic" pitchFamily="34" charset="0"/>
                        </a:rPr>
                        <a:t>Bt</a:t>
                      </a:r>
                      <a:r>
                        <a:rPr lang="en-US" dirty="0" smtClean="0">
                          <a:latin typeface="Century Gothic" pitchFamily="34" charset="0"/>
                        </a:rPr>
                        <a:t> corn for corn </a:t>
                      </a:r>
                      <a:r>
                        <a:rPr lang="en-US" dirty="0" smtClean="0">
                          <a:latin typeface="Century Gothic" pitchFamily="34" charset="0"/>
                        </a:rPr>
                        <a:t>rootworm </a:t>
                      </a:r>
                      <a:r>
                        <a:rPr lang="en-US" dirty="0" smtClean="0">
                          <a:latin typeface="Century Gothic" pitchFamily="34" charset="0"/>
                        </a:rPr>
                        <a:t>and other </a:t>
                      </a:r>
                      <a:r>
                        <a:rPr lang="en-US" i="1" dirty="0" err="1" smtClean="0">
                          <a:latin typeface="Century Gothic" pitchFamily="34" charset="0"/>
                        </a:rPr>
                        <a:t>Coleoptera</a:t>
                      </a:r>
                      <a:r>
                        <a:rPr lang="en-US" i="1" dirty="0" smtClean="0">
                          <a:latin typeface="Century Gothic" pitchFamily="34" charset="0"/>
                        </a:rPr>
                        <a:t> </a:t>
                      </a:r>
                      <a:r>
                        <a:rPr lang="en-US" dirty="0" smtClean="0">
                          <a:latin typeface="Century Gothic" pitchFamily="34" charset="0"/>
                        </a:rPr>
                        <a:t>insect control</a:t>
                      </a:r>
                      <a:endParaRPr lang="en-US" dirty="0">
                        <a:latin typeface="Century Gothic" pitchFamily="34" charset="0"/>
                      </a:endParaRPr>
                    </a:p>
                  </a:txBody>
                  <a:tcPr/>
                </a:tc>
                <a:tc>
                  <a:txBody>
                    <a:bodyPr/>
                    <a:lstStyle/>
                    <a:p>
                      <a:r>
                        <a:rPr lang="en-US" dirty="0" smtClean="0">
                          <a:latin typeface="Century Gothic" pitchFamily="34" charset="0"/>
                        </a:rPr>
                        <a:t>0.1 – 0.28 </a:t>
                      </a:r>
                      <a:endParaRPr lang="en-US" dirty="0">
                        <a:latin typeface="Century Gothic" pitchFamily="34" charset="0"/>
                      </a:endParaRPr>
                    </a:p>
                  </a:txBody>
                  <a:tcPr/>
                </a:tc>
              </a:tr>
            </a:tbl>
          </a:graphicData>
        </a:graphic>
      </p:graphicFrame>
    </p:spTree>
    <p:extLst>
      <p:ext uri="{BB962C8B-B14F-4D97-AF65-F5344CB8AC3E}">
        <p14:creationId xmlns:p14="http://schemas.microsoft.com/office/powerpoint/2010/main" val="242544916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21873" y="1981200"/>
            <a:ext cx="8183880" cy="163068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69286" y="1981200"/>
            <a:ext cx="8153400" cy="1447801"/>
          </a:xfrm>
        </p:spPr>
        <p:txBody>
          <a:bodyPr anchor="t">
            <a:noAutofit/>
          </a:bodyPr>
          <a:lstStyle/>
          <a:p>
            <a:pPr algn="l"/>
            <a:r>
              <a:rPr lang="en-US" sz="2700" b="1" dirty="0" smtClean="0">
                <a:latin typeface="Century Gothic" pitchFamily="34" charset="0"/>
              </a:rPr>
              <a:t>Regional, national and global environmental </a:t>
            </a:r>
            <a:r>
              <a:rPr lang="en-US" sz="2700" b="1" dirty="0" smtClean="0">
                <a:latin typeface="Century Gothic" pitchFamily="34" charset="0"/>
              </a:rPr>
              <a:t>effects </a:t>
            </a:r>
            <a:r>
              <a:rPr lang="en-US" sz="2700" b="1" dirty="0" smtClean="0">
                <a:latin typeface="Century Gothic" pitchFamily="34" charset="0"/>
              </a:rPr>
              <a:t>from the dramatic increase in reliance on glyphosate and other </a:t>
            </a:r>
            <a:r>
              <a:rPr lang="en-US" sz="2700" b="1" dirty="0" smtClean="0">
                <a:latin typeface="Century Gothic" pitchFamily="34" charset="0"/>
              </a:rPr>
              <a:t>herbicides</a:t>
            </a:r>
            <a:endParaRPr lang="en-US" sz="2700" b="1" dirty="0">
              <a:latin typeface="Century Gothic" pitchFamily="34" charset="0"/>
            </a:endParaRPr>
          </a:p>
        </p:txBody>
      </p:sp>
      <p:sp>
        <p:nvSpPr>
          <p:cNvPr id="8" name="Rectangle 7"/>
          <p:cNvSpPr/>
          <p:nvPr/>
        </p:nvSpPr>
        <p:spPr>
          <a:xfrm>
            <a:off x="3472543" y="447674"/>
            <a:ext cx="5671457" cy="1000126"/>
          </a:xfrm>
          <a:prstGeom prst="rect">
            <a:avLst/>
          </a:prstGeom>
          <a:solidFill>
            <a:schemeClr val="tx1">
              <a:lumMod val="95000"/>
              <a:lumOff val="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lumMod val="95000"/>
                  <a:lumOff val="5000"/>
                </a:prstClr>
              </a:solidFill>
            </a:endParaRPr>
          </a:p>
        </p:txBody>
      </p:sp>
      <p:sp>
        <p:nvSpPr>
          <p:cNvPr id="9" name="TextBox 8"/>
          <p:cNvSpPr txBox="1"/>
          <p:nvPr/>
        </p:nvSpPr>
        <p:spPr>
          <a:xfrm>
            <a:off x="3657600" y="533401"/>
            <a:ext cx="5334000" cy="838200"/>
          </a:xfrm>
          <a:prstGeom prst="rect">
            <a:avLst/>
          </a:prstGeom>
          <a:noFill/>
        </p:spPr>
        <p:txBody>
          <a:bodyPr wrap="square" rtlCol="0" anchor="ctr">
            <a:normAutofit/>
          </a:bodyPr>
          <a:lstStyle/>
          <a:p>
            <a:pPr>
              <a:lnSpc>
                <a:spcPct val="80000"/>
              </a:lnSpc>
            </a:pPr>
            <a:r>
              <a:rPr lang="en-US" sz="3200" b="1" dirty="0" smtClean="0">
                <a:solidFill>
                  <a:prstClr val="white"/>
                </a:solidFill>
                <a:latin typeface="Century Gothic" pitchFamily="34" charset="0"/>
              </a:rPr>
              <a:t>The </a:t>
            </a:r>
            <a:r>
              <a:rPr lang="en-US" sz="4000" b="1" dirty="0" smtClean="0">
                <a:solidFill>
                  <a:prstClr val="white"/>
                </a:solidFill>
                <a:latin typeface="Century Gothic" pitchFamily="34" charset="0"/>
              </a:rPr>
              <a:t>BAD</a:t>
            </a:r>
            <a:endParaRPr lang="en-US" sz="4000" dirty="0">
              <a:solidFill>
                <a:prstClr val="white"/>
              </a:solidFill>
              <a:latin typeface="Century Gothic" pitchFamily="34" charset="0"/>
            </a:endParaRPr>
          </a:p>
        </p:txBody>
      </p:sp>
      <p:sp>
        <p:nvSpPr>
          <p:cNvPr id="13" name="TextBox 12"/>
          <p:cNvSpPr txBox="1"/>
          <p:nvPr/>
        </p:nvSpPr>
        <p:spPr>
          <a:xfrm>
            <a:off x="1295400" y="4038600"/>
            <a:ext cx="7696200" cy="1631216"/>
          </a:xfrm>
          <a:prstGeom prst="rect">
            <a:avLst/>
          </a:prstGeom>
          <a:noFill/>
        </p:spPr>
        <p:txBody>
          <a:bodyPr wrap="square" rtlCol="0">
            <a:spAutoFit/>
          </a:bodyPr>
          <a:lstStyle/>
          <a:p>
            <a:pPr>
              <a:buFont typeface="Arial" pitchFamily="34" charset="0"/>
              <a:buChar char="•"/>
            </a:pPr>
            <a:r>
              <a:rPr lang="en-US" sz="2000" dirty="0" smtClean="0">
                <a:solidFill>
                  <a:schemeClr val="bg1"/>
                </a:solidFill>
                <a:latin typeface="Century Gothic" pitchFamily="34" charset="0"/>
              </a:rPr>
              <a:t>  Glyphosate is found in 60 – 100% of rain and air samples tested in Iowa and Mississippi by the U.S. Geological </a:t>
            </a:r>
            <a:r>
              <a:rPr lang="en-US" sz="2000" dirty="0" smtClean="0">
                <a:solidFill>
                  <a:schemeClr val="bg1"/>
                </a:solidFill>
                <a:latin typeface="Century Gothic" pitchFamily="34" charset="0"/>
              </a:rPr>
              <a:t>Survey</a:t>
            </a:r>
            <a:endParaRPr lang="en-US" sz="2000" dirty="0" smtClean="0">
              <a:solidFill>
                <a:schemeClr val="bg1"/>
              </a:solidFill>
              <a:latin typeface="Century Gothic" pitchFamily="34" charset="0"/>
            </a:endParaRPr>
          </a:p>
          <a:p>
            <a:pPr>
              <a:buFont typeface="Arial" pitchFamily="34" charset="0"/>
              <a:buChar char="•"/>
            </a:pPr>
            <a:endParaRPr lang="en-US" sz="2000" dirty="0" smtClean="0">
              <a:solidFill>
                <a:schemeClr val="bg1"/>
              </a:solidFill>
              <a:latin typeface="Century Gothic" pitchFamily="34" charset="0"/>
            </a:endParaRPr>
          </a:p>
          <a:p>
            <a:pPr>
              <a:buFont typeface="Arial" pitchFamily="34" charset="0"/>
              <a:buChar char="•"/>
            </a:pPr>
            <a:r>
              <a:rPr lang="en-US" sz="2000" dirty="0" smtClean="0">
                <a:solidFill>
                  <a:schemeClr val="bg1"/>
                </a:solidFill>
                <a:latin typeface="Century Gothic" pitchFamily="34" charset="0"/>
              </a:rPr>
              <a:t>  Nearly every stream, river, and reservoir in heavily farmed regions contain glyphosate and its degradation </a:t>
            </a:r>
            <a:r>
              <a:rPr lang="en-US" sz="2000" dirty="0" smtClean="0">
                <a:solidFill>
                  <a:schemeClr val="bg1"/>
                </a:solidFill>
                <a:latin typeface="Century Gothic" pitchFamily="34" charset="0"/>
              </a:rPr>
              <a:t>products</a:t>
            </a:r>
            <a:endParaRPr lang="en-US" sz="2000" dirty="0">
              <a:solidFill>
                <a:schemeClr val="bg1"/>
              </a:solidFill>
              <a:latin typeface="Century Gothic" pitchFamily="34" charset="0"/>
            </a:endParaRPr>
          </a:p>
        </p:txBody>
      </p:sp>
      <p:sp>
        <p:nvSpPr>
          <p:cNvPr id="15" name="TextBox 14"/>
          <p:cNvSpPr txBox="1"/>
          <p:nvPr/>
        </p:nvSpPr>
        <p:spPr>
          <a:xfrm>
            <a:off x="1905000" y="5922734"/>
            <a:ext cx="5867400" cy="646331"/>
          </a:xfrm>
          <a:prstGeom prst="rect">
            <a:avLst/>
          </a:prstGeom>
          <a:noFill/>
        </p:spPr>
        <p:txBody>
          <a:bodyPr wrap="square" rtlCol="0">
            <a:spAutoFit/>
          </a:bodyPr>
          <a:lstStyle/>
          <a:p>
            <a:r>
              <a:rPr lang="en-US" sz="1200" dirty="0" err="1" smtClean="0">
                <a:solidFill>
                  <a:schemeClr val="bg1"/>
                </a:solidFill>
                <a:latin typeface="Century Gothic" pitchFamily="34" charset="0"/>
              </a:rPr>
              <a:t>Feng-Chih</a:t>
            </a:r>
            <a:r>
              <a:rPr lang="en-US" sz="1200" dirty="0" smtClean="0">
                <a:solidFill>
                  <a:schemeClr val="bg1"/>
                </a:solidFill>
                <a:latin typeface="Century Gothic" pitchFamily="34" charset="0"/>
              </a:rPr>
              <a:t> Chang, Matt F. </a:t>
            </a:r>
            <a:r>
              <a:rPr lang="en-US" sz="1200" dirty="0" err="1" smtClean="0">
                <a:solidFill>
                  <a:schemeClr val="bg1"/>
                </a:solidFill>
                <a:latin typeface="Century Gothic" pitchFamily="34" charset="0"/>
              </a:rPr>
              <a:t>Simcik</a:t>
            </a:r>
            <a:r>
              <a:rPr lang="en-US" sz="1200" dirty="0" smtClean="0">
                <a:solidFill>
                  <a:schemeClr val="bg1"/>
                </a:solidFill>
                <a:latin typeface="Century Gothic" pitchFamily="34" charset="0"/>
              </a:rPr>
              <a:t>, P.D. </a:t>
            </a:r>
            <a:r>
              <a:rPr lang="en-US" sz="1200" dirty="0" err="1" smtClean="0">
                <a:solidFill>
                  <a:schemeClr val="bg1"/>
                </a:solidFill>
                <a:latin typeface="Century Gothic" pitchFamily="34" charset="0"/>
              </a:rPr>
              <a:t>Capel</a:t>
            </a:r>
            <a:r>
              <a:rPr lang="en-US" sz="1200" dirty="0" smtClean="0">
                <a:solidFill>
                  <a:schemeClr val="bg1"/>
                </a:solidFill>
                <a:latin typeface="Century Gothic" pitchFamily="34" charset="0"/>
              </a:rPr>
              <a:t>, 2011. “Occurrence and Fate of the Herbicide Glyphosate and Its </a:t>
            </a:r>
            <a:r>
              <a:rPr lang="en-US" sz="1200" dirty="0" err="1" smtClean="0">
                <a:solidFill>
                  <a:schemeClr val="bg1"/>
                </a:solidFill>
                <a:latin typeface="Century Gothic" pitchFamily="34" charset="0"/>
              </a:rPr>
              <a:t>Degradate</a:t>
            </a:r>
            <a:r>
              <a:rPr lang="en-US" sz="1200" dirty="0" smtClean="0">
                <a:solidFill>
                  <a:schemeClr val="bg1"/>
                </a:solidFill>
                <a:latin typeface="Century Gothic" pitchFamily="34" charset="0"/>
              </a:rPr>
              <a:t> </a:t>
            </a:r>
            <a:r>
              <a:rPr lang="en-US" sz="1200" dirty="0" err="1" smtClean="0">
                <a:solidFill>
                  <a:schemeClr val="bg1"/>
                </a:solidFill>
                <a:latin typeface="Century Gothic" pitchFamily="34" charset="0"/>
              </a:rPr>
              <a:t>Aminomethylphosphonic</a:t>
            </a:r>
            <a:r>
              <a:rPr lang="en-US" sz="1200" dirty="0" smtClean="0">
                <a:solidFill>
                  <a:schemeClr val="bg1"/>
                </a:solidFill>
                <a:latin typeface="Century Gothic" pitchFamily="34" charset="0"/>
              </a:rPr>
              <a:t> Acid in the Atmosphere,” </a:t>
            </a:r>
            <a:r>
              <a:rPr lang="en-US" sz="1200" i="1" dirty="0" err="1" smtClean="0">
                <a:solidFill>
                  <a:schemeClr val="bg1"/>
                </a:solidFill>
                <a:latin typeface="Century Gothic" pitchFamily="34" charset="0"/>
              </a:rPr>
              <a:t>Envir</a:t>
            </a:r>
            <a:r>
              <a:rPr lang="en-US" sz="1200" i="1" dirty="0" smtClean="0">
                <a:solidFill>
                  <a:schemeClr val="bg1"/>
                </a:solidFill>
                <a:latin typeface="Century Gothic" pitchFamily="34" charset="0"/>
              </a:rPr>
              <a:t>. Toxicology  Chem., </a:t>
            </a:r>
            <a:r>
              <a:rPr lang="en-US" sz="1200" dirty="0" smtClean="0">
                <a:solidFill>
                  <a:schemeClr val="bg1"/>
                </a:solidFill>
                <a:latin typeface="Century Gothic" pitchFamily="34" charset="0"/>
              </a:rPr>
              <a:t>Vol. 30, pages 548-555</a:t>
            </a:r>
            <a:endParaRPr lang="en-US" sz="1200" dirty="0">
              <a:solidFill>
                <a:schemeClr val="bg1"/>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EMPLATE2">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8AD14C5-6E05-4732-8930-CBD406590B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TEMPLATE2</Template>
  <TotalTime>0</TotalTime>
  <Words>4897</Words>
  <Application>Microsoft Macintosh PowerPoint</Application>
  <PresentationFormat>On-screen Show (4:3)</PresentationFormat>
  <Paragraphs>619</Paragraphs>
  <Slides>52</Slides>
  <Notes>45</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TEMPLATE2</vt:lpstr>
      <vt:lpstr>The Good, the Bad and the ugly: impacts of GE Crops in the united states</vt:lpstr>
      <vt:lpstr>Scientific achievements in molecular genetics, biotechnology, and plant breeding</vt:lpstr>
      <vt:lpstr>PowerPoint Presentation</vt:lpstr>
      <vt:lpstr>PowerPoint Presentation</vt:lpstr>
      <vt:lpstr>PowerPoint Presentation</vt:lpstr>
      <vt:lpstr>PowerPoint Presentation</vt:lpstr>
      <vt:lpstr>PowerPoint Presentation</vt:lpstr>
      <vt:lpstr>PowerPoint Presentation</vt:lpstr>
      <vt:lpstr>Regional, national and global environmental effects from the dramatic increase in reliance on glyphosate and other herbicides</vt:lpstr>
      <vt:lpstr>Rapid and unprecedented increases in farmer’s seed costs, made possible by changes in intellectual property law and policy, and GE trait technology fees</vt:lpstr>
      <vt:lpstr>Shift in approximately 30% of historic net corn, soybean, and cotton income per acre from farmers to the seed-biotech-pesticide industry</vt:lpstr>
      <vt:lpstr>Herbicide-tolerant technology has dramatically accelerated the emergence and spread of resistant weeds</vt:lpstr>
      <vt:lpstr> Herbicide-tolerant technology has triggered the emergence and spread of a boatload of multiple-herbicide-resistant weeds…farmers are not “feeling lucky” </vt:lpstr>
      <vt:lpstr>No major new herbicide mode of action has been commercialized in about 20 years**</vt:lpstr>
      <vt:lpstr>Genetically engineered crops have increased pesticide use in the U.S. by about 400 million pounds over the first 16 years of commercial use</vt:lpstr>
      <vt:lpstr>Impacts of Bt corn and cotton on Cry protein endotoxin production</vt:lpstr>
      <vt:lpstr>PowerPoint Presentation</vt:lpstr>
      <vt:lpstr>PowerPoint Presentation</vt:lpstr>
      <vt:lpstr>Dramatic increase in Bt Cry protein endotoxins in corn-cotton production systems…and nearby soil and aquatic ecosystems</vt:lpstr>
      <vt:lpstr>On fields planted to Monsanto-Dow AgroSciences SmartStax corn </vt:lpstr>
      <vt:lpstr>What about Bt crop endotoxin production compared to natural levels of Bt in soil</vt:lpstr>
      <vt:lpstr>Clear evidence that Bt resistance is emerging in multiple Cornbelt corn rootworm populations</vt:lpstr>
      <vt:lpstr>Growing economic costs associated with GE “adventitious presence” (AP) in non-GE, organic, and identity-preserved corn, soybean, and alfalfa crops, grain and seeds  </vt:lpstr>
      <vt:lpstr>Concern along the corn value chain over Syngenta’s high-amylase GE corn</vt:lpstr>
      <vt:lpstr>First-generation GE corn has undermined 30 years of progress in Integrated Pest Management (IPM), increasing the cost of pest management and enhancing the risk of serious crop losses   </vt:lpstr>
      <vt:lpstr>Nine reasons contemporary Bt corn technology  is incompatible with the principles of IPM      </vt:lpstr>
      <vt:lpstr>Nine reasons contemporary Bt corn technology  is incompatible with the principles of IPM      </vt:lpstr>
      <vt:lpstr>Five factors that would markedly strengthen the argument that Bt corn and cotton are compatible with IPM    </vt:lpstr>
      <vt:lpstr>Factors strengthening the case that Bt corn and cotton are compatible with IPM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future</vt:lpstr>
      <vt:lpstr>THE future</vt:lpstr>
      <vt:lpstr>THE future</vt:lpstr>
      <vt:lpstr>THE future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2011-12-28T13:48:21Z</dcterms:created>
  <dcterms:modified xsi:type="dcterms:W3CDTF">2012-04-12T15:17:45Z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TC016745519991</vt:lpwstr>
  </property>
</Properties>
</file>